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98" r:id="rId2"/>
    <p:sldId id="299" r:id="rId3"/>
    <p:sldId id="300" r:id="rId4"/>
    <p:sldId id="303" r:id="rId5"/>
    <p:sldId id="304" r:id="rId6"/>
    <p:sldId id="353" r:id="rId7"/>
    <p:sldId id="354" r:id="rId8"/>
    <p:sldId id="355" r:id="rId9"/>
    <p:sldId id="357" r:id="rId10"/>
    <p:sldId id="356" r:id="rId11"/>
    <p:sldId id="358" r:id="rId12"/>
    <p:sldId id="359" r:id="rId13"/>
    <p:sldId id="360" r:id="rId14"/>
    <p:sldId id="361" r:id="rId15"/>
    <p:sldId id="362" r:id="rId16"/>
    <p:sldId id="363" r:id="rId17"/>
    <p:sldId id="305" r:id="rId18"/>
    <p:sldId id="306" r:id="rId19"/>
    <p:sldId id="307" r:id="rId20"/>
    <p:sldId id="308" r:id="rId21"/>
    <p:sldId id="310" r:id="rId22"/>
    <p:sldId id="311" r:id="rId23"/>
    <p:sldId id="312" r:id="rId24"/>
    <p:sldId id="313" r:id="rId25"/>
    <p:sldId id="348" r:id="rId26"/>
    <p:sldId id="349" r:id="rId27"/>
    <p:sldId id="365" r:id="rId28"/>
    <p:sldId id="344" r:id="rId29"/>
    <p:sldId id="366" r:id="rId30"/>
    <p:sldId id="367" r:id="rId31"/>
    <p:sldId id="314" r:id="rId32"/>
    <p:sldId id="317" r:id="rId33"/>
    <p:sldId id="338" r:id="rId34"/>
    <p:sldId id="342" r:id="rId35"/>
    <p:sldId id="364" r:id="rId36"/>
    <p:sldId id="316" r:id="rId37"/>
    <p:sldId id="319" r:id="rId38"/>
    <p:sldId id="320" r:id="rId39"/>
    <p:sldId id="321" r:id="rId40"/>
    <p:sldId id="322" r:id="rId41"/>
    <p:sldId id="323" r:id="rId42"/>
    <p:sldId id="324" r:id="rId43"/>
    <p:sldId id="326" r:id="rId44"/>
    <p:sldId id="327" r:id="rId45"/>
    <p:sldId id="328" r:id="rId46"/>
    <p:sldId id="329" r:id="rId47"/>
    <p:sldId id="332" r:id="rId48"/>
    <p:sldId id="333" r:id="rId49"/>
    <p:sldId id="350" r:id="rId50"/>
    <p:sldId id="351" r:id="rId51"/>
  </p:sldIdLst>
  <p:sldSz cx="9144000" cy="5143500" type="screen16x9"/>
  <p:notesSz cx="6858000" cy="9144000"/>
  <p:defaultTextStyle>
    <a:defPPr>
      <a:defRPr lang="en-US"/>
    </a:defPPr>
    <a:lvl1pPr marL="0" algn="l" defTabSz="950773" rtl="0" eaLnBrk="1" latinLnBrk="0" hangingPunct="1">
      <a:defRPr sz="1900" kern="1200">
        <a:solidFill>
          <a:schemeClr val="tx1"/>
        </a:solidFill>
        <a:latin typeface="+mn-lt"/>
        <a:ea typeface="+mn-ea"/>
        <a:cs typeface="+mn-cs"/>
      </a:defRPr>
    </a:lvl1pPr>
    <a:lvl2pPr marL="475387" algn="l" defTabSz="950773" rtl="0" eaLnBrk="1" latinLnBrk="0" hangingPunct="1">
      <a:defRPr sz="1900" kern="1200">
        <a:solidFill>
          <a:schemeClr val="tx1"/>
        </a:solidFill>
        <a:latin typeface="+mn-lt"/>
        <a:ea typeface="+mn-ea"/>
        <a:cs typeface="+mn-cs"/>
      </a:defRPr>
    </a:lvl2pPr>
    <a:lvl3pPr marL="950773" algn="l" defTabSz="950773" rtl="0" eaLnBrk="1" latinLnBrk="0" hangingPunct="1">
      <a:defRPr sz="1900" kern="1200">
        <a:solidFill>
          <a:schemeClr val="tx1"/>
        </a:solidFill>
        <a:latin typeface="+mn-lt"/>
        <a:ea typeface="+mn-ea"/>
        <a:cs typeface="+mn-cs"/>
      </a:defRPr>
    </a:lvl3pPr>
    <a:lvl4pPr marL="1426158" algn="l" defTabSz="950773" rtl="0" eaLnBrk="1" latinLnBrk="0" hangingPunct="1">
      <a:defRPr sz="1900" kern="1200">
        <a:solidFill>
          <a:schemeClr val="tx1"/>
        </a:solidFill>
        <a:latin typeface="+mn-lt"/>
        <a:ea typeface="+mn-ea"/>
        <a:cs typeface="+mn-cs"/>
      </a:defRPr>
    </a:lvl4pPr>
    <a:lvl5pPr marL="1901545" algn="l" defTabSz="950773" rtl="0" eaLnBrk="1" latinLnBrk="0" hangingPunct="1">
      <a:defRPr sz="1900" kern="1200">
        <a:solidFill>
          <a:schemeClr val="tx1"/>
        </a:solidFill>
        <a:latin typeface="+mn-lt"/>
        <a:ea typeface="+mn-ea"/>
        <a:cs typeface="+mn-cs"/>
      </a:defRPr>
    </a:lvl5pPr>
    <a:lvl6pPr marL="2376932" algn="l" defTabSz="950773" rtl="0" eaLnBrk="1" latinLnBrk="0" hangingPunct="1">
      <a:defRPr sz="1900" kern="1200">
        <a:solidFill>
          <a:schemeClr val="tx1"/>
        </a:solidFill>
        <a:latin typeface="+mn-lt"/>
        <a:ea typeface="+mn-ea"/>
        <a:cs typeface="+mn-cs"/>
      </a:defRPr>
    </a:lvl6pPr>
    <a:lvl7pPr marL="2852319" algn="l" defTabSz="950773" rtl="0" eaLnBrk="1" latinLnBrk="0" hangingPunct="1">
      <a:defRPr sz="1900" kern="1200">
        <a:solidFill>
          <a:schemeClr val="tx1"/>
        </a:solidFill>
        <a:latin typeface="+mn-lt"/>
        <a:ea typeface="+mn-ea"/>
        <a:cs typeface="+mn-cs"/>
      </a:defRPr>
    </a:lvl7pPr>
    <a:lvl8pPr marL="3327704" algn="l" defTabSz="950773" rtl="0" eaLnBrk="1" latinLnBrk="0" hangingPunct="1">
      <a:defRPr sz="1900" kern="1200">
        <a:solidFill>
          <a:schemeClr val="tx1"/>
        </a:solidFill>
        <a:latin typeface="+mn-lt"/>
        <a:ea typeface="+mn-ea"/>
        <a:cs typeface="+mn-cs"/>
      </a:defRPr>
    </a:lvl8pPr>
    <a:lvl9pPr marL="3803091" algn="l" defTabSz="950773"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2E75A-B8C8-752A-270E-1E0900CE9F27}" v="1" dt="2024-09-30T09:45:50.700"/>
    <p1510:client id="{61BC9452-D87B-4C92-B29C-BACA70C8F98B}" v="2" dt="2024-09-30T09:34:08.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SA HARI SAI" userId="S::22bq5a4213@vvit.net::7e15ba8c-053f-4f6d-b466-7a478cdfffbf" providerId="AD" clId="Web-{61BC9452-D87B-4C92-B29C-BACA70C8F98B}"/>
    <pc:docChg chg="modSld sldOrd">
      <pc:chgData name="PARASA HARI SAI" userId="S::22bq5a4213@vvit.net::7e15ba8c-053f-4f6d-b466-7a478cdfffbf" providerId="AD" clId="Web-{61BC9452-D87B-4C92-B29C-BACA70C8F98B}" dt="2024-09-30T09:34:08.818" v="1"/>
      <pc:docMkLst>
        <pc:docMk/>
      </pc:docMkLst>
      <pc:sldChg chg="modSp">
        <pc:chgData name="PARASA HARI SAI" userId="S::22bq5a4213@vvit.net::7e15ba8c-053f-4f6d-b466-7a478cdfffbf" providerId="AD" clId="Web-{61BC9452-D87B-4C92-B29C-BACA70C8F98B}" dt="2024-09-30T09:34:05.630" v="0" actId="1076"/>
        <pc:sldMkLst>
          <pc:docMk/>
          <pc:sldMk cId="0" sldId="355"/>
        </pc:sldMkLst>
        <pc:picChg chg="mod">
          <ac:chgData name="PARASA HARI SAI" userId="S::22bq5a4213@vvit.net::7e15ba8c-053f-4f6d-b466-7a478cdfffbf" providerId="AD" clId="Web-{61BC9452-D87B-4C92-B29C-BACA70C8F98B}" dt="2024-09-30T09:34:05.630" v="0" actId="1076"/>
          <ac:picMkLst>
            <pc:docMk/>
            <pc:sldMk cId="0" sldId="355"/>
            <ac:picMk id="3" creationId="{00000000-0000-0000-0000-000000000000}"/>
          </ac:picMkLst>
        </pc:picChg>
      </pc:sldChg>
      <pc:sldChg chg="ord">
        <pc:chgData name="PARASA HARI SAI" userId="S::22bq5a4213@vvit.net::7e15ba8c-053f-4f6d-b466-7a478cdfffbf" providerId="AD" clId="Web-{61BC9452-D87B-4C92-B29C-BACA70C8F98B}" dt="2024-09-30T09:34:08.818" v="1"/>
        <pc:sldMkLst>
          <pc:docMk/>
          <pc:sldMk cId="0" sldId="356"/>
        </pc:sldMkLst>
      </pc:sldChg>
    </pc:docChg>
  </pc:docChgLst>
  <pc:docChgLst>
    <pc:chgData name="PARASA HARI SAI" userId="S::22bq5a4213@vvit.net::7e15ba8c-053f-4f6d-b466-7a478cdfffbf" providerId="AD" clId="Web-{5172E75A-B8C8-752A-270E-1E0900CE9F27}"/>
    <pc:docChg chg="modSld">
      <pc:chgData name="PARASA HARI SAI" userId="S::22bq5a4213@vvit.net::7e15ba8c-053f-4f6d-b466-7a478cdfffbf" providerId="AD" clId="Web-{5172E75A-B8C8-752A-270E-1E0900CE9F27}" dt="2024-09-30T09:45:49.700" v="2"/>
      <pc:docMkLst>
        <pc:docMk/>
      </pc:docMkLst>
      <pc:sldChg chg="modNotes">
        <pc:chgData name="PARASA HARI SAI" userId="S::22bq5a4213@vvit.net::7e15ba8c-053f-4f6d-b466-7a478cdfffbf" providerId="AD" clId="Web-{5172E75A-B8C8-752A-270E-1E0900CE9F27}" dt="2024-09-30T09:45:49.700" v="2"/>
        <pc:sldMkLst>
          <pc:docMk/>
          <pc:sldMk cId="0" sldId="30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8639BA-FAB3-4DE3-9B97-71EEE3E8A47E}" type="datetimeFigureOut">
              <a:rPr lang="en-US" smtClean="0"/>
              <a:pPr/>
              <a:t>9/30/2024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95546C1-C46B-4602-B466-1A2178D61916}"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4CDAA-D85A-4509-81D2-0A624F647C59}" type="datetimeFigureOut">
              <a:rPr lang="en-US" smtClean="0"/>
              <a:pPr/>
              <a:t>9/30/2024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7A3FAA-F407-404F-9A3E-12EABF4FA0B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50773" rtl="0" eaLnBrk="1" latinLnBrk="0" hangingPunct="1">
      <a:defRPr sz="1200" kern="1200">
        <a:solidFill>
          <a:schemeClr val="tx1"/>
        </a:solidFill>
        <a:latin typeface="+mn-lt"/>
        <a:ea typeface="+mn-ea"/>
        <a:cs typeface="+mn-cs"/>
      </a:defRPr>
    </a:lvl1pPr>
    <a:lvl2pPr marL="475387" algn="l" defTabSz="950773" rtl="0" eaLnBrk="1" latinLnBrk="0" hangingPunct="1">
      <a:defRPr sz="1200" kern="1200">
        <a:solidFill>
          <a:schemeClr val="tx1"/>
        </a:solidFill>
        <a:latin typeface="+mn-lt"/>
        <a:ea typeface="+mn-ea"/>
        <a:cs typeface="+mn-cs"/>
      </a:defRPr>
    </a:lvl2pPr>
    <a:lvl3pPr marL="950773" algn="l" defTabSz="950773" rtl="0" eaLnBrk="1" latinLnBrk="0" hangingPunct="1">
      <a:defRPr sz="1200" kern="1200">
        <a:solidFill>
          <a:schemeClr val="tx1"/>
        </a:solidFill>
        <a:latin typeface="+mn-lt"/>
        <a:ea typeface="+mn-ea"/>
        <a:cs typeface="+mn-cs"/>
      </a:defRPr>
    </a:lvl3pPr>
    <a:lvl4pPr marL="1426158" algn="l" defTabSz="950773" rtl="0" eaLnBrk="1" latinLnBrk="0" hangingPunct="1">
      <a:defRPr sz="1200" kern="1200">
        <a:solidFill>
          <a:schemeClr val="tx1"/>
        </a:solidFill>
        <a:latin typeface="+mn-lt"/>
        <a:ea typeface="+mn-ea"/>
        <a:cs typeface="+mn-cs"/>
      </a:defRPr>
    </a:lvl4pPr>
    <a:lvl5pPr marL="1901545" algn="l" defTabSz="950773" rtl="0" eaLnBrk="1" latinLnBrk="0" hangingPunct="1">
      <a:defRPr sz="1200" kern="1200">
        <a:solidFill>
          <a:schemeClr val="tx1"/>
        </a:solidFill>
        <a:latin typeface="+mn-lt"/>
        <a:ea typeface="+mn-ea"/>
        <a:cs typeface="+mn-cs"/>
      </a:defRPr>
    </a:lvl5pPr>
    <a:lvl6pPr marL="2376932" algn="l" defTabSz="950773" rtl="0" eaLnBrk="1" latinLnBrk="0" hangingPunct="1">
      <a:defRPr sz="1200" kern="1200">
        <a:solidFill>
          <a:schemeClr val="tx1"/>
        </a:solidFill>
        <a:latin typeface="+mn-lt"/>
        <a:ea typeface="+mn-ea"/>
        <a:cs typeface="+mn-cs"/>
      </a:defRPr>
    </a:lvl6pPr>
    <a:lvl7pPr marL="2852319" algn="l" defTabSz="950773" rtl="0" eaLnBrk="1" latinLnBrk="0" hangingPunct="1">
      <a:defRPr sz="1200" kern="1200">
        <a:solidFill>
          <a:schemeClr val="tx1"/>
        </a:solidFill>
        <a:latin typeface="+mn-lt"/>
        <a:ea typeface="+mn-ea"/>
        <a:cs typeface="+mn-cs"/>
      </a:defRPr>
    </a:lvl7pPr>
    <a:lvl8pPr marL="3327704" algn="l" defTabSz="950773" rtl="0" eaLnBrk="1" latinLnBrk="0" hangingPunct="1">
      <a:defRPr sz="1200" kern="1200">
        <a:solidFill>
          <a:schemeClr val="tx1"/>
        </a:solidFill>
        <a:latin typeface="+mn-lt"/>
        <a:ea typeface="+mn-ea"/>
        <a:cs typeface="+mn-cs"/>
      </a:defRPr>
    </a:lvl8pPr>
    <a:lvl9pPr marL="3803091" algn="l" defTabSz="95077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a:t>
            </a:r>
          </a:p>
        </p:txBody>
      </p:sp>
      <p:sp>
        <p:nvSpPr>
          <p:cNvPr id="4" name="Slide Number Placeholder 3"/>
          <p:cNvSpPr>
            <a:spLocks noGrp="1"/>
          </p:cNvSpPr>
          <p:nvPr>
            <p:ph type="sldNum" sz="quarter" idx="5"/>
          </p:nvPr>
        </p:nvSpPr>
        <p:spPr/>
        <p:txBody>
          <a:bodyPr/>
          <a:lstStyle/>
          <a:p>
            <a:fld id="{537A3FAA-F407-404F-9A3E-12EABF4FA0B5}" type="slidenum">
              <a:rPr lang="en-US" smtClean="0"/>
              <a:pPr/>
              <a:t>19</a:t>
            </a:fld>
            <a:endParaRPr lang="en-US"/>
          </a:p>
        </p:txBody>
      </p:sp>
    </p:spTree>
    <p:extLst>
      <p:ext uri="{BB962C8B-B14F-4D97-AF65-F5344CB8AC3E}">
        <p14:creationId xmlns:p14="http://schemas.microsoft.com/office/powerpoint/2010/main" val="942856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37A3FAA-F407-404F-9A3E-12EABF4FA0B5}" type="slidenum">
              <a:rPr lang="en-US" smtClean="0"/>
              <a:pPr/>
              <a:t>41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14428"/>
            <a:ext cx="7772400" cy="2000264"/>
          </a:xfrm>
        </p:spPr>
        <p:txBody>
          <a:bodyPr>
            <a:normAutofit/>
          </a:bodyPr>
          <a:lstStyle>
            <a:lvl1pPr>
              <a:defRPr sz="2000">
                <a:latin typeface="Bookman Old Style" pitchFamily="18" charset="0"/>
              </a:defRPr>
            </a:lvl1pPr>
          </a:lstStyle>
          <a:p>
            <a:r>
              <a:rPr lang="en-US"/>
              <a:t>Click to edit Master title style</a:t>
            </a:r>
          </a:p>
        </p:txBody>
      </p:sp>
      <p:sp>
        <p:nvSpPr>
          <p:cNvPr id="3" name="Subtitle 2"/>
          <p:cNvSpPr>
            <a:spLocks noGrp="1"/>
          </p:cNvSpPr>
          <p:nvPr>
            <p:ph type="subTitle" idx="1"/>
          </p:nvPr>
        </p:nvSpPr>
        <p:spPr>
          <a:xfrm>
            <a:off x="2500298" y="3357568"/>
            <a:ext cx="6400800" cy="1314450"/>
          </a:xfrm>
        </p:spPr>
        <p:txBody>
          <a:bodyPr>
            <a:normAutofit/>
          </a:bodyPr>
          <a:lstStyle>
            <a:lvl1pPr marL="0" indent="0" algn="ctr">
              <a:buNone/>
              <a:defRPr sz="1800">
                <a:solidFill>
                  <a:schemeClr val="tx1">
                    <a:tint val="75000"/>
                  </a:schemeClr>
                </a:solidFill>
                <a:latin typeface="Bookman Old Style" pitchFamily="18" charset="0"/>
              </a:defRPr>
            </a:lvl1pPr>
            <a:lvl2pPr marL="475387" indent="0" algn="ctr">
              <a:buNone/>
              <a:defRPr>
                <a:solidFill>
                  <a:schemeClr val="tx1">
                    <a:tint val="75000"/>
                  </a:schemeClr>
                </a:solidFill>
              </a:defRPr>
            </a:lvl2pPr>
            <a:lvl3pPr marL="950773" indent="0" algn="ctr">
              <a:buNone/>
              <a:defRPr>
                <a:solidFill>
                  <a:schemeClr val="tx1">
                    <a:tint val="75000"/>
                  </a:schemeClr>
                </a:solidFill>
              </a:defRPr>
            </a:lvl3pPr>
            <a:lvl4pPr marL="1426158" indent="0" algn="ctr">
              <a:buNone/>
              <a:defRPr>
                <a:solidFill>
                  <a:schemeClr val="tx1">
                    <a:tint val="75000"/>
                  </a:schemeClr>
                </a:solidFill>
              </a:defRPr>
            </a:lvl4pPr>
            <a:lvl5pPr marL="1901545" indent="0" algn="ctr">
              <a:buNone/>
              <a:defRPr>
                <a:solidFill>
                  <a:schemeClr val="tx1">
                    <a:tint val="75000"/>
                  </a:schemeClr>
                </a:solidFill>
              </a:defRPr>
            </a:lvl5pPr>
            <a:lvl6pPr marL="2376932" indent="0" algn="ctr">
              <a:buNone/>
              <a:defRPr>
                <a:solidFill>
                  <a:schemeClr val="tx1">
                    <a:tint val="75000"/>
                  </a:schemeClr>
                </a:solidFill>
              </a:defRPr>
            </a:lvl6pPr>
            <a:lvl7pPr marL="2852319" indent="0" algn="ctr">
              <a:buNone/>
              <a:defRPr>
                <a:solidFill>
                  <a:schemeClr val="tx1">
                    <a:tint val="75000"/>
                  </a:schemeClr>
                </a:solidFill>
              </a:defRPr>
            </a:lvl7pPr>
            <a:lvl8pPr marL="3327704" indent="0" algn="ctr">
              <a:buNone/>
              <a:defRPr>
                <a:solidFill>
                  <a:schemeClr val="tx1">
                    <a:tint val="75000"/>
                  </a:schemeClr>
                </a:solidFill>
              </a:defRPr>
            </a:lvl8pPr>
            <a:lvl9pPr marL="380309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atin typeface="Bookman Old Style" pitchFamily="18" charset="0"/>
              </a:defRPr>
            </a:lvl1pPr>
          </a:lstStyle>
          <a:p>
            <a:fld id="{5F48DD6F-6C64-4A5F-9EFA-7A2BCB5D5B30}"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atin typeface="Bookman Old Style"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Bookman Old Style" pitchFamily="18" charset="0"/>
              </a:defRPr>
            </a:lvl1pPr>
          </a:lstStyle>
          <a:p>
            <a:fld id="{60CA1E0E-441B-4A10-9736-475D42EEB623}" type="slidenum">
              <a:rPr lang="en-US" smtClean="0"/>
              <a:pPr/>
              <a:t>‹#›</a:t>
            </a:fld>
            <a:endParaRPr lang="en-US"/>
          </a:p>
        </p:txBody>
      </p:sp>
      <p:pic>
        <p:nvPicPr>
          <p:cNvPr id="1026" name="Picture 2"/>
          <p:cNvPicPr>
            <a:picLocks noChangeAspect="1" noChangeArrowheads="1"/>
          </p:cNvPicPr>
          <p:nvPr userDrawn="1"/>
        </p:nvPicPr>
        <p:blipFill>
          <a:blip r:embed="rId2"/>
          <a:srcRect/>
          <a:stretch>
            <a:fillRect/>
          </a:stretch>
        </p:blipFill>
        <p:spPr bwMode="auto">
          <a:xfrm>
            <a:off x="1428730" y="214298"/>
            <a:ext cx="6429420" cy="935751"/>
          </a:xfrm>
          <a:prstGeom prst="rect">
            <a:avLst/>
          </a:prstGeom>
          <a:noFill/>
          <a:ln w="9525">
            <a:noFill/>
            <a:miter lim="800000"/>
            <a:headEnd/>
            <a:tailEnd/>
          </a:ln>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8DD6F-6C64-4A5F-9EFA-7A2BCB5D5B30}"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2"/>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2"/>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48DD6F-6C64-4A5F-9EFA-7A2BCB5D5B30}"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20" y="267876"/>
            <a:ext cx="7429552" cy="589363"/>
          </a:xfrm>
        </p:spPr>
        <p:txBody>
          <a:bodyPr>
            <a:normAutofit/>
          </a:bodyPr>
          <a:lstStyle>
            <a:lvl1pPr>
              <a:defRPr sz="1800">
                <a:latin typeface="Bookman Old Style" pitchFamily="18" charset="0"/>
              </a:defRPr>
            </a:lvl1pPr>
          </a:lstStyle>
          <a:p>
            <a:r>
              <a:rPr lang="en-US"/>
              <a:t>Click to edit Master title style</a:t>
            </a:r>
          </a:p>
        </p:txBody>
      </p:sp>
      <p:sp>
        <p:nvSpPr>
          <p:cNvPr id="3" name="Content Placeholder 2"/>
          <p:cNvSpPr>
            <a:spLocks noGrp="1"/>
          </p:cNvSpPr>
          <p:nvPr>
            <p:ph idx="1"/>
          </p:nvPr>
        </p:nvSpPr>
        <p:spPr>
          <a:xfrm>
            <a:off x="214282" y="928676"/>
            <a:ext cx="8715436" cy="4000527"/>
          </a:xfrm>
        </p:spPr>
        <p:txBody>
          <a:bodyPr>
            <a:normAutofit/>
          </a:bodyPr>
          <a:lstStyle>
            <a:lvl1pPr algn="just">
              <a:lnSpc>
                <a:spcPct val="150000"/>
              </a:lnSpc>
              <a:defRPr sz="1600">
                <a:latin typeface="Bookman Old Style" pitchFamily="18" charset="0"/>
              </a:defRPr>
            </a:lvl1pPr>
            <a:lvl2pPr algn="just">
              <a:lnSpc>
                <a:spcPct val="150000"/>
              </a:lnSpc>
              <a:defRPr sz="1400">
                <a:latin typeface="Bookman Old Style" pitchFamily="18" charset="0"/>
              </a:defRPr>
            </a:lvl2pPr>
            <a:lvl3pPr algn="just">
              <a:lnSpc>
                <a:spcPct val="150000"/>
              </a:lnSpc>
              <a:buFont typeface="Courier New" pitchFamily="49" charset="0"/>
              <a:buChar char="o"/>
              <a:defRPr sz="1200">
                <a:latin typeface="Bookman Old Style" pitchFamily="18" charset="0"/>
              </a:defRPr>
            </a:lvl3pPr>
            <a:lvl4pPr algn="just">
              <a:lnSpc>
                <a:spcPct val="150000"/>
              </a:lnSpc>
              <a:defRPr sz="1000">
                <a:latin typeface="Bookman Old Style" pitchFamily="18" charset="0"/>
              </a:defRPr>
            </a:lvl4pPr>
            <a:lvl5pPr algn="just">
              <a:lnSpc>
                <a:spcPct val="150000"/>
              </a:lnSpc>
              <a:defRPr sz="1000">
                <a:latin typeface="Bookman Old Style"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Bookman Old Style" pitchFamily="18" charset="0"/>
              </a:defRPr>
            </a:lvl1pPr>
          </a:lstStyle>
          <a:p>
            <a:fld id="{5F48DD6F-6C64-4A5F-9EFA-7A2BCB5D5B30}" type="datetimeFigureOut">
              <a:rPr lang="en-US" smtClean="0"/>
              <a:pPr/>
              <a:t>9/30/2024</a:t>
            </a:fld>
            <a:endParaRPr lang="en-US"/>
          </a:p>
        </p:txBody>
      </p:sp>
      <p:sp>
        <p:nvSpPr>
          <p:cNvPr id="5" name="Footer Placeholder 4"/>
          <p:cNvSpPr>
            <a:spLocks noGrp="1"/>
          </p:cNvSpPr>
          <p:nvPr>
            <p:ph type="ftr" sz="quarter" idx="11"/>
          </p:nvPr>
        </p:nvSpPr>
        <p:spPr/>
        <p:txBody>
          <a:bodyPr/>
          <a:lstStyle>
            <a:lvl1pPr>
              <a:defRPr>
                <a:latin typeface="Bookman Old Style" pitchFamily="18" charset="0"/>
              </a:defRPr>
            </a:lvl1pPr>
          </a:lstStyle>
          <a:p>
            <a:endParaRPr lang="en-US"/>
          </a:p>
        </p:txBody>
      </p:sp>
      <p:sp>
        <p:nvSpPr>
          <p:cNvPr id="6" name="Slide Number Placeholder 5"/>
          <p:cNvSpPr>
            <a:spLocks noGrp="1"/>
          </p:cNvSpPr>
          <p:nvPr>
            <p:ph type="sldNum" sz="quarter" idx="12"/>
          </p:nvPr>
        </p:nvSpPr>
        <p:spPr/>
        <p:txBody>
          <a:bodyPr/>
          <a:lstStyle>
            <a:lvl1pPr>
              <a:defRPr>
                <a:latin typeface="Bookman Old Style" pitchFamily="18" charset="0"/>
              </a:defRPr>
            </a:lvl1pPr>
          </a:lstStyle>
          <a:p>
            <a:fld id="{60CA1E0E-441B-4A10-9736-475D42EEB62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42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75387" indent="0">
              <a:buNone/>
              <a:defRPr sz="1900">
                <a:solidFill>
                  <a:schemeClr val="tx1">
                    <a:tint val="75000"/>
                  </a:schemeClr>
                </a:solidFill>
              </a:defRPr>
            </a:lvl2pPr>
            <a:lvl3pPr marL="950773" indent="0">
              <a:buNone/>
              <a:defRPr sz="1700">
                <a:solidFill>
                  <a:schemeClr val="tx1">
                    <a:tint val="75000"/>
                  </a:schemeClr>
                </a:solidFill>
              </a:defRPr>
            </a:lvl3pPr>
            <a:lvl4pPr marL="1426158" indent="0">
              <a:buNone/>
              <a:defRPr sz="1400">
                <a:solidFill>
                  <a:schemeClr val="tx1">
                    <a:tint val="75000"/>
                  </a:schemeClr>
                </a:solidFill>
              </a:defRPr>
            </a:lvl4pPr>
            <a:lvl5pPr marL="1901545" indent="0">
              <a:buNone/>
              <a:defRPr sz="1400">
                <a:solidFill>
                  <a:schemeClr val="tx1">
                    <a:tint val="75000"/>
                  </a:schemeClr>
                </a:solidFill>
              </a:defRPr>
            </a:lvl5pPr>
            <a:lvl6pPr marL="2376932" indent="0">
              <a:buNone/>
              <a:defRPr sz="1400">
                <a:solidFill>
                  <a:schemeClr val="tx1">
                    <a:tint val="75000"/>
                  </a:schemeClr>
                </a:solidFill>
              </a:defRPr>
            </a:lvl6pPr>
            <a:lvl7pPr marL="2852319" indent="0">
              <a:buNone/>
              <a:defRPr sz="1400">
                <a:solidFill>
                  <a:schemeClr val="tx1">
                    <a:tint val="75000"/>
                  </a:schemeClr>
                </a:solidFill>
              </a:defRPr>
            </a:lvl7pPr>
            <a:lvl8pPr marL="3327704" indent="0">
              <a:buNone/>
              <a:defRPr sz="1400">
                <a:solidFill>
                  <a:schemeClr val="tx1">
                    <a:tint val="75000"/>
                  </a:schemeClr>
                </a:solidFill>
              </a:defRPr>
            </a:lvl8pPr>
            <a:lvl9pPr marL="380309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48DD6F-6C64-4A5F-9EFA-7A2BCB5D5B30}" type="datetimeFigureOut">
              <a:rPr lang="en-US" smtClean="0"/>
              <a:pPr/>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14282" y="205979"/>
            <a:ext cx="7715304" cy="436945"/>
          </a:xfrm>
        </p:spPr>
        <p:txBody>
          <a:bodyPr>
            <a:normAutofit/>
          </a:bodyPr>
          <a:lstStyle>
            <a:lvl1pPr>
              <a:defRPr sz="1400">
                <a:latin typeface="Bookman Old Style" pitchFamily="18" charset="0"/>
              </a:defRPr>
            </a:lvl1pPr>
          </a:lstStyle>
          <a:p>
            <a:r>
              <a:rPr lang="en-US"/>
              <a:t>Click to edit Master title style</a:t>
            </a:r>
          </a:p>
        </p:txBody>
      </p:sp>
      <p:sp>
        <p:nvSpPr>
          <p:cNvPr id="3" name="Content Placeholder 2"/>
          <p:cNvSpPr>
            <a:spLocks noGrp="1"/>
          </p:cNvSpPr>
          <p:nvPr>
            <p:ph sz="half" idx="1"/>
          </p:nvPr>
        </p:nvSpPr>
        <p:spPr>
          <a:xfrm>
            <a:off x="214282" y="857238"/>
            <a:ext cx="4281518" cy="4000528"/>
          </a:xfrm>
        </p:spPr>
        <p:txBody>
          <a:bodyPr/>
          <a:lstStyle>
            <a:lvl1pPr algn="just">
              <a:lnSpc>
                <a:spcPct val="150000"/>
              </a:lnSpc>
              <a:defRPr sz="1200">
                <a:latin typeface="Bookman Old Style" pitchFamily="18" charset="0"/>
              </a:defRPr>
            </a:lvl1pPr>
            <a:lvl2pPr algn="just">
              <a:lnSpc>
                <a:spcPct val="150000"/>
              </a:lnSpc>
              <a:defRPr sz="1200">
                <a:latin typeface="Bookman Old Style" pitchFamily="18" charset="0"/>
              </a:defRPr>
            </a:lvl2pPr>
            <a:lvl3pPr algn="just">
              <a:lnSpc>
                <a:spcPct val="150000"/>
              </a:lnSpc>
              <a:defRPr sz="1000">
                <a:latin typeface="Bookman Old Style" pitchFamily="18" charset="0"/>
              </a:defRPr>
            </a:lvl3pPr>
            <a:lvl4pPr algn="just">
              <a:lnSpc>
                <a:spcPct val="150000"/>
              </a:lnSpc>
              <a:defRPr sz="1000">
                <a:latin typeface="Bookman Old Style" pitchFamily="18" charset="0"/>
              </a:defRPr>
            </a:lvl4pPr>
            <a:lvl5pPr algn="just">
              <a:lnSpc>
                <a:spcPct val="150000"/>
              </a:lnSpc>
              <a:defRPr sz="1000">
                <a:latin typeface="Bookman Old Style" pitchFamily="18" charset="0"/>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57238"/>
            <a:ext cx="4038600" cy="4071966"/>
          </a:xfrm>
        </p:spPr>
        <p:txBody>
          <a:bodyPr/>
          <a:lstStyle>
            <a:lvl1pPr algn="just">
              <a:lnSpc>
                <a:spcPct val="150000"/>
              </a:lnSpc>
              <a:defRPr sz="1200">
                <a:latin typeface="Bookman Old Style" pitchFamily="18" charset="0"/>
              </a:defRPr>
            </a:lvl1pPr>
            <a:lvl2pPr algn="just">
              <a:lnSpc>
                <a:spcPct val="150000"/>
              </a:lnSpc>
              <a:defRPr sz="1200">
                <a:latin typeface="Bookman Old Style" pitchFamily="18" charset="0"/>
              </a:defRPr>
            </a:lvl2pPr>
            <a:lvl3pPr algn="just">
              <a:lnSpc>
                <a:spcPct val="150000"/>
              </a:lnSpc>
              <a:defRPr sz="1000">
                <a:latin typeface="Bookman Old Style" pitchFamily="18" charset="0"/>
              </a:defRPr>
            </a:lvl3pPr>
            <a:lvl4pPr algn="just">
              <a:lnSpc>
                <a:spcPct val="150000"/>
              </a:lnSpc>
              <a:defRPr sz="1000">
                <a:latin typeface="Bookman Old Style" pitchFamily="18" charset="0"/>
              </a:defRPr>
            </a:lvl4pPr>
            <a:lvl5pPr algn="just">
              <a:lnSpc>
                <a:spcPct val="150000"/>
              </a:lnSpc>
              <a:defRPr sz="1000">
                <a:latin typeface="Bookman Old Style" pitchFamily="18" charset="0"/>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Bookman Old Style" pitchFamily="18" charset="0"/>
              </a:defRPr>
            </a:lvl1pPr>
          </a:lstStyle>
          <a:p>
            <a:fld id="{5F48DD6F-6C64-4A5F-9EFA-7A2BCB5D5B30}" type="datetimeFigureOut">
              <a:rPr lang="en-US" smtClean="0"/>
              <a:pPr/>
              <a:t>9/30/2024</a:t>
            </a:fld>
            <a:endParaRPr lang="en-US"/>
          </a:p>
        </p:txBody>
      </p:sp>
      <p:sp>
        <p:nvSpPr>
          <p:cNvPr id="6" name="Footer Placeholder 5"/>
          <p:cNvSpPr>
            <a:spLocks noGrp="1"/>
          </p:cNvSpPr>
          <p:nvPr>
            <p:ph type="ftr" sz="quarter" idx="11"/>
          </p:nvPr>
        </p:nvSpPr>
        <p:spPr/>
        <p:txBody>
          <a:bodyPr/>
          <a:lstStyle>
            <a:lvl1pPr>
              <a:defRPr>
                <a:latin typeface="Bookman Old Style" pitchFamily="18" charset="0"/>
              </a:defRPr>
            </a:lvl1pPr>
          </a:lstStyle>
          <a:p>
            <a:endParaRPr lang="en-US"/>
          </a:p>
        </p:txBody>
      </p:sp>
      <p:sp>
        <p:nvSpPr>
          <p:cNvPr id="7" name="Slide Number Placeholder 6"/>
          <p:cNvSpPr>
            <a:spLocks noGrp="1"/>
          </p:cNvSpPr>
          <p:nvPr>
            <p:ph type="sldNum" sz="quarter" idx="12"/>
          </p:nvPr>
        </p:nvSpPr>
        <p:spPr/>
        <p:txBody>
          <a:bodyPr/>
          <a:lstStyle>
            <a:lvl1pPr>
              <a:defRPr>
                <a:latin typeface="Bookman Old Style" pitchFamily="18" charset="0"/>
              </a:defRPr>
            </a:lvl1pPr>
          </a:lstStyle>
          <a:p>
            <a:fld id="{60CA1E0E-441B-4A10-9736-475D42EEB62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04389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lgn="just">
              <a:buNone/>
              <a:defRPr sz="2500" b="1"/>
            </a:lvl1pPr>
            <a:lvl2pPr marL="475387" indent="0">
              <a:buNone/>
              <a:defRPr sz="2000" b="1"/>
            </a:lvl2pPr>
            <a:lvl3pPr marL="950773" indent="0">
              <a:buNone/>
              <a:defRPr sz="1900" b="1"/>
            </a:lvl3pPr>
            <a:lvl4pPr marL="1426158" indent="0">
              <a:buNone/>
              <a:defRPr sz="1700" b="1"/>
            </a:lvl4pPr>
            <a:lvl5pPr marL="1901545" indent="0">
              <a:buNone/>
              <a:defRPr sz="1700" b="1"/>
            </a:lvl5pPr>
            <a:lvl6pPr marL="2376932" indent="0">
              <a:buNone/>
              <a:defRPr sz="1700" b="1"/>
            </a:lvl6pPr>
            <a:lvl7pPr marL="2852319" indent="0">
              <a:buNone/>
              <a:defRPr sz="1700" b="1"/>
            </a:lvl7pPr>
            <a:lvl8pPr marL="3327704" indent="0">
              <a:buNone/>
              <a:defRPr sz="1700" b="1"/>
            </a:lvl8pPr>
            <a:lvl9pPr marL="3803091" indent="0">
              <a:buNone/>
              <a:defRPr sz="17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lgn="just">
              <a:defRPr sz="2500"/>
            </a:lvl1pPr>
            <a:lvl2pPr algn="just">
              <a:defRPr sz="2000"/>
            </a:lvl2pPr>
            <a:lvl3pPr algn="just">
              <a:defRPr sz="1900"/>
            </a:lvl3pPr>
            <a:lvl4pPr algn="just">
              <a:defRPr sz="1700"/>
            </a:lvl4pPr>
            <a:lvl5pPr algn="just">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lgn="just">
              <a:buNone/>
              <a:defRPr sz="2500" b="1"/>
            </a:lvl1pPr>
            <a:lvl2pPr marL="475387" indent="0">
              <a:buNone/>
              <a:defRPr sz="2000" b="1"/>
            </a:lvl2pPr>
            <a:lvl3pPr marL="950773" indent="0">
              <a:buNone/>
              <a:defRPr sz="1900" b="1"/>
            </a:lvl3pPr>
            <a:lvl4pPr marL="1426158" indent="0">
              <a:buNone/>
              <a:defRPr sz="1700" b="1"/>
            </a:lvl4pPr>
            <a:lvl5pPr marL="1901545" indent="0">
              <a:buNone/>
              <a:defRPr sz="1700" b="1"/>
            </a:lvl5pPr>
            <a:lvl6pPr marL="2376932" indent="0">
              <a:buNone/>
              <a:defRPr sz="1700" b="1"/>
            </a:lvl6pPr>
            <a:lvl7pPr marL="2852319" indent="0">
              <a:buNone/>
              <a:defRPr sz="1700" b="1"/>
            </a:lvl7pPr>
            <a:lvl8pPr marL="3327704" indent="0">
              <a:buNone/>
              <a:defRPr sz="1700" b="1"/>
            </a:lvl8pPr>
            <a:lvl9pPr marL="3803091" indent="0">
              <a:buNone/>
              <a:defRPr sz="17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lgn="just">
              <a:defRPr sz="2500"/>
            </a:lvl1pPr>
            <a:lvl2pPr algn="just">
              <a:defRPr sz="2000"/>
            </a:lvl2pPr>
            <a:lvl3pPr algn="just">
              <a:defRPr sz="1900"/>
            </a:lvl3pPr>
            <a:lvl4pPr algn="just">
              <a:defRPr sz="1700"/>
            </a:lvl4pPr>
            <a:lvl5pPr algn="just">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48DD6F-6C64-4A5F-9EFA-7A2BCB5D5B30}" type="datetimeFigureOut">
              <a:rPr lang="en-US" smtClean="0"/>
              <a:pPr/>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F48DD6F-6C64-4A5F-9EFA-7A2BCB5D5B30}" type="datetimeFigureOut">
              <a:rPr lang="en-US" smtClean="0"/>
              <a:pPr/>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48DD6F-6C64-4A5F-9EFA-7A2BCB5D5B30}" type="datetimeFigureOut">
              <a:rPr lang="en-US" smtClean="0"/>
              <a:pPr/>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CA1E0E-441B-4A10-9736-475D42EEB62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87"/>
            <a:ext cx="3008313" cy="871538"/>
          </a:xfrm>
        </p:spPr>
        <p:txBody>
          <a:bodyPr anchor="b"/>
          <a:lstStyle>
            <a:lvl1pPr algn="l">
              <a:defRPr sz="2000" b="1">
                <a:latin typeface="Bookman Old Style" pitchFamily="18" charset="0"/>
              </a:defRPr>
            </a:lvl1pPr>
          </a:lstStyle>
          <a:p>
            <a:r>
              <a:rPr lang="en-US"/>
              <a:t>Click to edit Master title style</a:t>
            </a:r>
          </a:p>
        </p:txBody>
      </p:sp>
      <p:sp>
        <p:nvSpPr>
          <p:cNvPr id="3" name="Content Placeholder 2"/>
          <p:cNvSpPr>
            <a:spLocks noGrp="1"/>
          </p:cNvSpPr>
          <p:nvPr>
            <p:ph idx="1"/>
          </p:nvPr>
        </p:nvSpPr>
        <p:spPr>
          <a:xfrm>
            <a:off x="3575052" y="857241"/>
            <a:ext cx="5854734" cy="3737384"/>
          </a:xfrm>
        </p:spPr>
        <p:txBody>
          <a:bodyPr/>
          <a:lstStyle>
            <a:lvl1pPr>
              <a:defRPr sz="3400">
                <a:latin typeface="Bookman Old Style" pitchFamily="18" charset="0"/>
              </a:defRPr>
            </a:lvl1pPr>
            <a:lvl2pPr>
              <a:defRPr sz="2900">
                <a:latin typeface="Bookman Old Style" pitchFamily="18" charset="0"/>
              </a:defRPr>
            </a:lvl2pPr>
            <a:lvl3pPr>
              <a:defRPr sz="2500">
                <a:latin typeface="Bookman Old Style" pitchFamily="18" charset="0"/>
              </a:defRPr>
            </a:lvl3pPr>
            <a:lvl4pPr>
              <a:defRPr sz="2000">
                <a:latin typeface="Bookman Old Style" pitchFamily="18" charset="0"/>
              </a:defRPr>
            </a:lvl4pPr>
            <a:lvl5pPr>
              <a:defRPr sz="2000">
                <a:latin typeface="Bookman Old Style"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400">
                <a:latin typeface="Bookman Old Style" pitchFamily="18" charset="0"/>
              </a:defRPr>
            </a:lvl1pPr>
            <a:lvl2pPr marL="475387" indent="0">
              <a:buNone/>
              <a:defRPr sz="1200"/>
            </a:lvl2pPr>
            <a:lvl3pPr marL="950773" indent="0">
              <a:buNone/>
              <a:defRPr sz="1100"/>
            </a:lvl3pPr>
            <a:lvl4pPr marL="1426158" indent="0">
              <a:buNone/>
              <a:defRPr sz="1000"/>
            </a:lvl4pPr>
            <a:lvl5pPr marL="1901545" indent="0">
              <a:buNone/>
              <a:defRPr sz="1000"/>
            </a:lvl5pPr>
            <a:lvl6pPr marL="2376932" indent="0">
              <a:buNone/>
              <a:defRPr sz="1000"/>
            </a:lvl6pPr>
            <a:lvl7pPr marL="2852319" indent="0">
              <a:buNone/>
              <a:defRPr sz="1000"/>
            </a:lvl7pPr>
            <a:lvl8pPr marL="3327704" indent="0">
              <a:buNone/>
              <a:defRPr sz="1000"/>
            </a:lvl8pPr>
            <a:lvl9pPr marL="380309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Bookman Old Style" pitchFamily="18" charset="0"/>
              </a:defRPr>
            </a:lvl1pPr>
          </a:lstStyle>
          <a:p>
            <a:fld id="{5F48DD6F-6C64-4A5F-9EFA-7A2BCB5D5B30}" type="datetimeFigureOut">
              <a:rPr lang="en-US" smtClean="0"/>
              <a:pPr/>
              <a:t>9/30/2024</a:t>
            </a:fld>
            <a:endParaRPr lang="en-US"/>
          </a:p>
        </p:txBody>
      </p:sp>
      <p:sp>
        <p:nvSpPr>
          <p:cNvPr id="6" name="Footer Placeholder 5"/>
          <p:cNvSpPr>
            <a:spLocks noGrp="1"/>
          </p:cNvSpPr>
          <p:nvPr>
            <p:ph type="ftr" sz="quarter" idx="11"/>
          </p:nvPr>
        </p:nvSpPr>
        <p:spPr/>
        <p:txBody>
          <a:bodyPr/>
          <a:lstStyle>
            <a:lvl1pPr>
              <a:defRPr>
                <a:latin typeface="Bookman Old Style" pitchFamily="18" charset="0"/>
              </a:defRPr>
            </a:lvl1pPr>
          </a:lstStyle>
          <a:p>
            <a:endParaRPr lang="en-US"/>
          </a:p>
        </p:txBody>
      </p:sp>
      <p:sp>
        <p:nvSpPr>
          <p:cNvPr id="7" name="Slide Number Placeholder 6"/>
          <p:cNvSpPr>
            <a:spLocks noGrp="1"/>
          </p:cNvSpPr>
          <p:nvPr>
            <p:ph type="sldNum" sz="quarter" idx="12"/>
          </p:nvPr>
        </p:nvSpPr>
        <p:spPr/>
        <p:txBody>
          <a:bodyPr/>
          <a:lstStyle>
            <a:lvl1pPr>
              <a:defRPr>
                <a:latin typeface="Bookman Old Style" pitchFamily="18" charset="0"/>
              </a:defRPr>
            </a:lvl1pPr>
          </a:lstStyle>
          <a:p>
            <a:fld id="{60CA1E0E-441B-4A10-9736-475D42EEB62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8596" y="4500578"/>
            <a:ext cx="7358114" cy="425055"/>
          </a:xfrm>
        </p:spPr>
        <p:txBody>
          <a:bodyPr anchor="b">
            <a:normAutofit/>
          </a:bodyPr>
          <a:lstStyle>
            <a:lvl1pPr algn="ctr">
              <a:defRPr sz="1200" b="1">
                <a:latin typeface="Bookman Old Style" pitchFamily="18" charset="0"/>
              </a:defRPr>
            </a:lvl1pPr>
          </a:lstStyle>
          <a:p>
            <a:r>
              <a:rPr lang="en-US"/>
              <a:t>Click to edit Master title style</a:t>
            </a:r>
          </a:p>
        </p:txBody>
      </p:sp>
      <p:sp>
        <p:nvSpPr>
          <p:cNvPr id="3" name="Picture Placeholder 2"/>
          <p:cNvSpPr>
            <a:spLocks noGrp="1"/>
          </p:cNvSpPr>
          <p:nvPr>
            <p:ph type="pic" idx="1"/>
          </p:nvPr>
        </p:nvSpPr>
        <p:spPr>
          <a:xfrm>
            <a:off x="428596" y="428610"/>
            <a:ext cx="7343788" cy="4071966"/>
          </a:xfrm>
        </p:spPr>
        <p:txBody>
          <a:bodyPr/>
          <a:lstStyle>
            <a:lvl1pPr marL="0" indent="0">
              <a:buNone/>
              <a:defRPr sz="3400">
                <a:latin typeface="Bookman Old Style" pitchFamily="18" charset="0"/>
              </a:defRPr>
            </a:lvl1pPr>
            <a:lvl2pPr marL="475387" indent="0">
              <a:buNone/>
              <a:defRPr sz="2900"/>
            </a:lvl2pPr>
            <a:lvl3pPr marL="950773" indent="0">
              <a:buNone/>
              <a:defRPr sz="2500"/>
            </a:lvl3pPr>
            <a:lvl4pPr marL="1426158" indent="0">
              <a:buNone/>
              <a:defRPr sz="2000"/>
            </a:lvl4pPr>
            <a:lvl5pPr marL="1901545" indent="0">
              <a:buNone/>
              <a:defRPr sz="2000"/>
            </a:lvl5pPr>
            <a:lvl6pPr marL="2376932" indent="0">
              <a:buNone/>
              <a:defRPr sz="2000"/>
            </a:lvl6pPr>
            <a:lvl7pPr marL="2852319" indent="0">
              <a:buNone/>
              <a:defRPr sz="2000"/>
            </a:lvl7pPr>
            <a:lvl8pPr marL="3327704" indent="0">
              <a:buNone/>
              <a:defRPr sz="2000"/>
            </a:lvl8pPr>
            <a:lvl9pPr marL="3803091" indent="0">
              <a:buNone/>
              <a:defRPr sz="2000"/>
            </a:lvl9pPr>
          </a:lstStyle>
          <a:p>
            <a:endParaRPr lang="en-US"/>
          </a:p>
        </p:txBody>
      </p:sp>
      <p:sp>
        <p:nvSpPr>
          <p:cNvPr id="5" name="Date Placeholder 4"/>
          <p:cNvSpPr>
            <a:spLocks noGrp="1"/>
          </p:cNvSpPr>
          <p:nvPr>
            <p:ph type="dt" sz="half" idx="10"/>
          </p:nvPr>
        </p:nvSpPr>
        <p:spPr/>
        <p:txBody>
          <a:bodyPr/>
          <a:lstStyle>
            <a:lvl1pPr>
              <a:defRPr>
                <a:latin typeface="Bookman Old Style" pitchFamily="18" charset="0"/>
              </a:defRPr>
            </a:lvl1pPr>
          </a:lstStyle>
          <a:p>
            <a:fld id="{5F48DD6F-6C64-4A5F-9EFA-7A2BCB5D5B30}" type="datetimeFigureOut">
              <a:rPr lang="en-US" smtClean="0"/>
              <a:pPr/>
              <a:t>9/30/2024</a:t>
            </a:fld>
            <a:endParaRPr lang="en-US"/>
          </a:p>
        </p:txBody>
      </p:sp>
      <p:sp>
        <p:nvSpPr>
          <p:cNvPr id="6" name="Footer Placeholder 5"/>
          <p:cNvSpPr>
            <a:spLocks noGrp="1"/>
          </p:cNvSpPr>
          <p:nvPr>
            <p:ph type="ftr" sz="quarter" idx="11"/>
          </p:nvPr>
        </p:nvSpPr>
        <p:spPr/>
        <p:txBody>
          <a:bodyPr/>
          <a:lstStyle>
            <a:lvl1pPr>
              <a:defRPr>
                <a:latin typeface="Bookman Old Style" pitchFamily="18" charset="0"/>
              </a:defRPr>
            </a:lvl1pPr>
          </a:lstStyle>
          <a:p>
            <a:endParaRPr lang="en-US"/>
          </a:p>
        </p:txBody>
      </p:sp>
      <p:sp>
        <p:nvSpPr>
          <p:cNvPr id="7" name="Slide Number Placeholder 6"/>
          <p:cNvSpPr>
            <a:spLocks noGrp="1"/>
          </p:cNvSpPr>
          <p:nvPr>
            <p:ph type="sldNum" sz="quarter" idx="12"/>
          </p:nvPr>
        </p:nvSpPr>
        <p:spPr/>
        <p:txBody>
          <a:bodyPr/>
          <a:lstStyle>
            <a:lvl1pPr>
              <a:defRPr>
                <a:latin typeface="Bookman Old Style" pitchFamily="18" charset="0"/>
              </a:defRPr>
            </a:lvl1pPr>
          </a:lstStyle>
          <a:p>
            <a:fld id="{60CA1E0E-441B-4A10-9736-475D42EEB62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5077" tIns="47538" rIns="95077" bIns="47538"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5077" tIns="47538" rIns="95077" bIns="475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5077" tIns="47538" rIns="95077" bIns="47538" rtlCol="0" anchor="ctr"/>
          <a:lstStyle>
            <a:lvl1pPr algn="l">
              <a:defRPr sz="1200">
                <a:solidFill>
                  <a:schemeClr val="tx1">
                    <a:tint val="75000"/>
                  </a:schemeClr>
                </a:solidFill>
                <a:latin typeface="Bookman Old Style" pitchFamily="18" charset="0"/>
              </a:defRPr>
            </a:lvl1pPr>
          </a:lstStyle>
          <a:p>
            <a:fld id="{5F48DD6F-6C64-4A5F-9EFA-7A2BCB5D5B30}" type="datetimeFigureOut">
              <a:rPr lang="en-US" smtClean="0"/>
              <a:pPr/>
              <a:t>9/30/2024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5077" tIns="47538" rIns="95077" bIns="47538" rtlCol="0" anchor="ctr"/>
          <a:lstStyle>
            <a:lvl1pPr algn="ctr">
              <a:defRPr sz="1200">
                <a:solidFill>
                  <a:schemeClr val="tx1">
                    <a:tint val="75000"/>
                  </a:schemeClr>
                </a:solidFill>
                <a:latin typeface="Bookman Old Style" pitchFamily="18" charset="0"/>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5077" tIns="47538" rIns="95077" bIns="47538" rtlCol="0" anchor="ctr"/>
          <a:lstStyle>
            <a:lvl1pPr algn="r">
              <a:defRPr sz="1200">
                <a:solidFill>
                  <a:schemeClr val="tx1">
                    <a:tint val="75000"/>
                  </a:schemeClr>
                </a:solidFill>
                <a:latin typeface="Bookman Old Style" pitchFamily="18" charset="0"/>
              </a:defRPr>
            </a:lvl1pPr>
          </a:lstStyle>
          <a:p>
            <a:fld id="{60CA1E0E-441B-4A10-9736-475D42EEB623}" type="slidenum">
              <a:rPr lang="en-US" smtClean="0"/>
              <a:pPr/>
              <a:t>‹#›</a:t>
            </a:fld>
            <a:endParaRPr lang="en-US"/>
          </a:p>
        </p:txBody>
      </p:sp>
      <p:pic>
        <p:nvPicPr>
          <p:cNvPr id="7" name="Picture 2"/>
          <p:cNvPicPr>
            <a:picLocks noChangeAspect="1" noChangeArrowheads="1"/>
          </p:cNvPicPr>
          <p:nvPr userDrawn="1"/>
        </p:nvPicPr>
        <p:blipFill>
          <a:blip r:embed="rId13"/>
          <a:srcRect/>
          <a:stretch>
            <a:fillRect/>
          </a:stretch>
        </p:blipFill>
        <p:spPr bwMode="auto">
          <a:xfrm>
            <a:off x="0" y="0"/>
            <a:ext cx="9144000" cy="5143500"/>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50773" rtl="0" eaLnBrk="1" latinLnBrk="0" hangingPunct="1">
        <a:spcBef>
          <a:spcPct val="0"/>
        </a:spcBef>
        <a:buNone/>
        <a:defRPr sz="3400" kern="1200">
          <a:solidFill>
            <a:schemeClr val="tx1"/>
          </a:solidFill>
          <a:latin typeface="Bookman Old Style" pitchFamily="18" charset="0"/>
          <a:ea typeface="+mj-ea"/>
          <a:cs typeface="+mj-cs"/>
        </a:defRPr>
      </a:lvl1pPr>
    </p:titleStyle>
    <p:bodyStyle>
      <a:lvl1pPr marL="356540" indent="-356540" algn="l" defTabSz="950773" rtl="0" eaLnBrk="1" latinLnBrk="0" hangingPunct="1">
        <a:spcBef>
          <a:spcPct val="20000"/>
        </a:spcBef>
        <a:buFont typeface="Arial" pitchFamily="34" charset="0"/>
        <a:buChar char="•"/>
        <a:defRPr sz="2400" kern="1200">
          <a:solidFill>
            <a:schemeClr val="tx1"/>
          </a:solidFill>
          <a:latin typeface="Bookman Old Style" pitchFamily="18" charset="0"/>
          <a:ea typeface="+mn-ea"/>
          <a:cs typeface="+mn-cs"/>
        </a:defRPr>
      </a:lvl1pPr>
      <a:lvl2pPr marL="772502" indent="-297116" algn="l" defTabSz="950773" rtl="0" eaLnBrk="1" latinLnBrk="0" hangingPunct="1">
        <a:spcBef>
          <a:spcPct val="20000"/>
        </a:spcBef>
        <a:buFont typeface="Arial" pitchFamily="34" charset="0"/>
        <a:buChar char="–"/>
        <a:defRPr sz="2400" kern="1200">
          <a:solidFill>
            <a:schemeClr val="tx1"/>
          </a:solidFill>
          <a:latin typeface="Bookman Old Style" pitchFamily="18" charset="0"/>
          <a:ea typeface="+mn-ea"/>
          <a:cs typeface="+mn-cs"/>
        </a:defRPr>
      </a:lvl2pPr>
      <a:lvl3pPr marL="1188466" indent="-237693" algn="l" defTabSz="950773" rtl="0" eaLnBrk="1" latinLnBrk="0" hangingPunct="1">
        <a:spcBef>
          <a:spcPct val="20000"/>
        </a:spcBef>
        <a:buFont typeface="Arial" pitchFamily="34" charset="0"/>
        <a:buChar char="•"/>
        <a:defRPr sz="2400" kern="1200">
          <a:solidFill>
            <a:schemeClr val="tx1"/>
          </a:solidFill>
          <a:latin typeface="Bookman Old Style" pitchFamily="18" charset="0"/>
          <a:ea typeface="+mn-ea"/>
          <a:cs typeface="+mn-cs"/>
        </a:defRPr>
      </a:lvl3pPr>
      <a:lvl4pPr marL="1663852" indent="-237693" algn="l" defTabSz="950773" rtl="0" eaLnBrk="1" latinLnBrk="0" hangingPunct="1">
        <a:spcBef>
          <a:spcPct val="20000"/>
        </a:spcBef>
        <a:buFont typeface="Arial" pitchFamily="34" charset="0"/>
        <a:buChar char="–"/>
        <a:defRPr sz="2400" kern="1200">
          <a:solidFill>
            <a:schemeClr val="tx1"/>
          </a:solidFill>
          <a:latin typeface="Bookman Old Style" pitchFamily="18" charset="0"/>
          <a:ea typeface="+mn-ea"/>
          <a:cs typeface="+mn-cs"/>
        </a:defRPr>
      </a:lvl4pPr>
      <a:lvl5pPr marL="2139238" indent="-237693" algn="l" defTabSz="950773" rtl="0" eaLnBrk="1" latinLnBrk="0" hangingPunct="1">
        <a:spcBef>
          <a:spcPct val="20000"/>
        </a:spcBef>
        <a:buFont typeface="Arial" pitchFamily="34" charset="0"/>
        <a:buChar char="»"/>
        <a:defRPr sz="2400" kern="1200">
          <a:solidFill>
            <a:schemeClr val="tx1"/>
          </a:solidFill>
          <a:latin typeface="Bookman Old Style" pitchFamily="18" charset="0"/>
          <a:ea typeface="+mn-ea"/>
          <a:cs typeface="+mn-cs"/>
        </a:defRPr>
      </a:lvl5pPr>
      <a:lvl6pPr marL="2614625" indent="-237693" algn="l" defTabSz="95077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90011" indent="-237693" algn="l" defTabSz="95077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565398" indent="-237693" algn="l" defTabSz="95077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4040783" indent="-237693" algn="l" defTabSz="95077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50773" rtl="0" eaLnBrk="1" latinLnBrk="0" hangingPunct="1">
        <a:defRPr sz="1900" kern="1200">
          <a:solidFill>
            <a:schemeClr val="tx1"/>
          </a:solidFill>
          <a:latin typeface="+mn-lt"/>
          <a:ea typeface="+mn-ea"/>
          <a:cs typeface="+mn-cs"/>
        </a:defRPr>
      </a:lvl1pPr>
      <a:lvl2pPr marL="475387" algn="l" defTabSz="950773" rtl="0" eaLnBrk="1" latinLnBrk="0" hangingPunct="1">
        <a:defRPr sz="1900" kern="1200">
          <a:solidFill>
            <a:schemeClr val="tx1"/>
          </a:solidFill>
          <a:latin typeface="+mn-lt"/>
          <a:ea typeface="+mn-ea"/>
          <a:cs typeface="+mn-cs"/>
        </a:defRPr>
      </a:lvl2pPr>
      <a:lvl3pPr marL="950773" algn="l" defTabSz="950773" rtl="0" eaLnBrk="1" latinLnBrk="0" hangingPunct="1">
        <a:defRPr sz="1900" kern="1200">
          <a:solidFill>
            <a:schemeClr val="tx1"/>
          </a:solidFill>
          <a:latin typeface="+mn-lt"/>
          <a:ea typeface="+mn-ea"/>
          <a:cs typeface="+mn-cs"/>
        </a:defRPr>
      </a:lvl3pPr>
      <a:lvl4pPr marL="1426158" algn="l" defTabSz="950773" rtl="0" eaLnBrk="1" latinLnBrk="0" hangingPunct="1">
        <a:defRPr sz="1900" kern="1200">
          <a:solidFill>
            <a:schemeClr val="tx1"/>
          </a:solidFill>
          <a:latin typeface="+mn-lt"/>
          <a:ea typeface="+mn-ea"/>
          <a:cs typeface="+mn-cs"/>
        </a:defRPr>
      </a:lvl4pPr>
      <a:lvl5pPr marL="1901545" algn="l" defTabSz="950773" rtl="0" eaLnBrk="1" latinLnBrk="0" hangingPunct="1">
        <a:defRPr sz="1900" kern="1200">
          <a:solidFill>
            <a:schemeClr val="tx1"/>
          </a:solidFill>
          <a:latin typeface="+mn-lt"/>
          <a:ea typeface="+mn-ea"/>
          <a:cs typeface="+mn-cs"/>
        </a:defRPr>
      </a:lvl5pPr>
      <a:lvl6pPr marL="2376932" algn="l" defTabSz="950773" rtl="0" eaLnBrk="1" latinLnBrk="0" hangingPunct="1">
        <a:defRPr sz="1900" kern="1200">
          <a:solidFill>
            <a:schemeClr val="tx1"/>
          </a:solidFill>
          <a:latin typeface="+mn-lt"/>
          <a:ea typeface="+mn-ea"/>
          <a:cs typeface="+mn-cs"/>
        </a:defRPr>
      </a:lvl6pPr>
      <a:lvl7pPr marL="2852319" algn="l" defTabSz="950773" rtl="0" eaLnBrk="1" latinLnBrk="0" hangingPunct="1">
        <a:defRPr sz="1900" kern="1200">
          <a:solidFill>
            <a:schemeClr val="tx1"/>
          </a:solidFill>
          <a:latin typeface="+mn-lt"/>
          <a:ea typeface="+mn-ea"/>
          <a:cs typeface="+mn-cs"/>
        </a:defRPr>
      </a:lvl7pPr>
      <a:lvl8pPr marL="3327704" algn="l" defTabSz="950773" rtl="0" eaLnBrk="1" latinLnBrk="0" hangingPunct="1">
        <a:defRPr sz="1900" kern="1200">
          <a:solidFill>
            <a:schemeClr val="tx1"/>
          </a:solidFill>
          <a:latin typeface="+mn-lt"/>
          <a:ea typeface="+mn-ea"/>
          <a:cs typeface="+mn-cs"/>
        </a:defRPr>
      </a:lvl8pPr>
      <a:lvl9pPr marL="3803091" algn="l" defTabSz="950773"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4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67876"/>
            <a:ext cx="7429552" cy="589363"/>
          </a:xfrm>
        </p:spPr>
        <p:txBody>
          <a:bodyPr>
            <a:normAutofit/>
          </a:bodyPr>
          <a:lstStyle/>
          <a:p>
            <a:r>
              <a:rPr lang="en-US">
                <a:solidFill>
                  <a:srgbClr val="C00000"/>
                </a:solidFill>
              </a:rPr>
              <a:t> </a:t>
            </a:r>
            <a:r>
              <a:rPr lang="en-US" b="1">
                <a:solidFill>
                  <a:srgbClr val="C00000"/>
                </a:solidFill>
              </a:rPr>
              <a:t>BUILDING FORM DEVELOPMENT PLAN </a:t>
            </a:r>
            <a:endParaRPr lang="en-US">
              <a:solidFill>
                <a:srgbClr val="C00000"/>
              </a:solidFill>
            </a:endParaRPr>
          </a:p>
        </p:txBody>
      </p:sp>
      <p:sp>
        <p:nvSpPr>
          <p:cNvPr id="3" name="Content Placeholder 2"/>
          <p:cNvSpPr>
            <a:spLocks noGrp="1"/>
          </p:cNvSpPr>
          <p:nvPr>
            <p:ph idx="1"/>
          </p:nvPr>
        </p:nvSpPr>
        <p:spPr>
          <a:xfrm>
            <a:off x="214282" y="857238"/>
            <a:ext cx="8715436" cy="4000527"/>
          </a:xfrm>
        </p:spPr>
        <p:txBody>
          <a:bodyPr>
            <a:normAutofit lnSpcReduction="10000"/>
          </a:bodyPr>
          <a:lstStyle/>
          <a:p>
            <a:pPr marL="177800" indent="-177800"/>
            <a:r>
              <a:rPr lang="en-US"/>
              <a:t>A report shall be prepared on the evolution of the form of the building based on</a:t>
            </a:r>
          </a:p>
          <a:p>
            <a:pPr marL="627063" indent="-271463">
              <a:buFont typeface="+mj-lt"/>
              <a:buAutoNum type="alphaLcParenR"/>
            </a:pPr>
            <a:r>
              <a:rPr lang="en-US"/>
              <a:t>Science of architecture</a:t>
            </a:r>
          </a:p>
          <a:p>
            <a:pPr marL="627063" indent="-271463">
              <a:buFont typeface="+mj-lt"/>
              <a:buAutoNum type="alphaLcParenR"/>
            </a:pPr>
            <a:r>
              <a:rPr lang="en-US"/>
              <a:t>Climatology</a:t>
            </a:r>
          </a:p>
          <a:p>
            <a:pPr marL="627063" indent="-271463">
              <a:buFont typeface="+mj-lt"/>
              <a:buAutoNum type="alphaLcParenR"/>
            </a:pPr>
            <a:r>
              <a:rPr lang="en-US"/>
              <a:t>Building physics. </a:t>
            </a:r>
          </a:p>
          <a:p>
            <a:pPr marL="177800" indent="-177800">
              <a:tabLst>
                <a:tab pos="177800" algn="l"/>
              </a:tabLst>
            </a:pPr>
            <a:r>
              <a:rPr lang="en-US"/>
              <a:t>The plan shall be in line with the decision making process of the project team and a narrative shall be prepared briefly mentioning the justification behind the following points to ensure that the final design meets with the intent of this Part.</a:t>
            </a:r>
          </a:p>
          <a:p>
            <a:pPr marL="627063" indent="-271463">
              <a:buFont typeface="Wingdings" pitchFamily="2" charset="2"/>
              <a:buChar char="Ø"/>
            </a:pPr>
            <a:r>
              <a:rPr lang="en-US"/>
              <a:t>The selected building form and </a:t>
            </a:r>
          </a:p>
          <a:p>
            <a:pPr marL="627063" indent="-271463">
              <a:buFont typeface="Wingdings" pitchFamily="2" charset="2"/>
              <a:buChar char="Ø"/>
            </a:pPr>
            <a:r>
              <a:rPr lang="en-US"/>
              <a:t>Orientation of the building and </a:t>
            </a:r>
          </a:p>
          <a:p>
            <a:pPr marL="627063" indent="-271463">
              <a:buFont typeface="Wingdings" pitchFamily="2" charset="2"/>
              <a:buChar char="Ø"/>
            </a:pPr>
            <a:r>
              <a:rPr lang="en-US"/>
              <a:t>Shading devices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1"/>
          <p:cNvSpPr>
            <a:spLocks noChangeArrowheads="1"/>
          </p:cNvSpPr>
          <p:nvPr/>
        </p:nvSpPr>
        <p:spPr bwMode="auto">
          <a:xfrm>
            <a:off x="357158" y="285734"/>
            <a:ext cx="5500726" cy="1859443"/>
          </a:xfrm>
          <a:prstGeom prst="rect">
            <a:avLst/>
          </a:prstGeom>
          <a:noFill/>
          <a:ln w="9525">
            <a:noFill/>
            <a:miter lim="800000"/>
            <a:headEnd/>
            <a:tailEnd/>
          </a:ln>
          <a:effec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ts val="2200"/>
              </a:lnSpc>
              <a:spcBef>
                <a:spcPct val="0"/>
              </a:spcBef>
              <a:spcAft>
                <a:spcPts val="300"/>
              </a:spcAft>
              <a:buClrTx/>
              <a:buSzTx/>
              <a:buFontTx/>
              <a:buNone/>
              <a:tabLst/>
            </a:pPr>
            <a:r>
              <a:rPr kumimoji="0" lang="en-US" sz="15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rPr>
              <a:t>5. Wood Frames</a:t>
            </a:r>
            <a:endParaRPr kumimoji="0" lang="en-US" sz="1500" b="1" i="0" u="none" strike="noStrike" cap="none" normalizeH="0" baseline="0">
              <a:ln>
                <a:noFill/>
              </a:ln>
              <a:solidFill>
                <a:srgbClr val="4F81BD"/>
              </a:solidFill>
              <a:effectLst/>
              <a:latin typeface="Bookman Old Style" pitchFamily="18" charset="0"/>
              <a:ea typeface="Times New Roman" pitchFamily="18" charset="0"/>
              <a:cs typeface="Times New Roman" pitchFamily="18" charset="0"/>
            </a:endParaRPr>
          </a:p>
          <a:p>
            <a:pPr marL="0" marR="0" lvl="0" indent="0" algn="just" defTabSz="914400" rtl="0" eaLnBrk="0" fontAlgn="base" latinLnBrk="0" hangingPunct="0">
              <a:lnSpc>
                <a:spcPts val="2200"/>
              </a:lnSpc>
              <a:spcBef>
                <a:spcPct val="0"/>
              </a:spcBef>
              <a:spcAft>
                <a:spcPts val="300"/>
              </a:spcAft>
              <a:buClrTx/>
              <a:buSzTx/>
              <a:buFontTx/>
              <a:buNone/>
              <a:tabLst/>
            </a:pPr>
            <a:r>
              <a:rPr kumimoji="0" lang="en-US" sz="15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	Wood window frames insulate relatively well, but they require regular maintenance, although aluminum or vinyl cladding reduces maintenance requirements. Metal clad wood frames may have slightly lower thermal performance.</a:t>
            </a:r>
            <a:endParaRPr kumimoji="0" lang="en-US" sz="1500" b="0" i="0" u="none" strike="noStrike" cap="none" normalizeH="0" baseline="0">
              <a:ln>
                <a:noFill/>
              </a:ln>
              <a:solidFill>
                <a:schemeClr val="tx1"/>
              </a:solidFill>
              <a:effectLst/>
              <a:latin typeface="Bookman Old Style" pitchFamily="18" charset="0"/>
              <a:cs typeface="Arial" pitchFamily="34" charset="0"/>
            </a:endParaRPr>
          </a:p>
        </p:txBody>
      </p:sp>
      <p:pic>
        <p:nvPicPr>
          <p:cNvPr id="3" name="Picture 2" descr="Double Glazed Wooden Window Stock Photo - Download Image Now - Window, Wood  - Material, Window Frame - iStock"/>
          <p:cNvPicPr/>
          <p:nvPr/>
        </p:nvPicPr>
        <p:blipFill>
          <a:blip r:embed="rId2"/>
          <a:srcRect/>
          <a:stretch>
            <a:fillRect/>
          </a:stretch>
        </p:blipFill>
        <p:spPr bwMode="auto">
          <a:xfrm>
            <a:off x="6000760" y="500048"/>
            <a:ext cx="1928826" cy="1500198"/>
          </a:xfrm>
          <a:prstGeom prst="rect">
            <a:avLst/>
          </a:prstGeom>
          <a:noFill/>
          <a:ln w="9525">
            <a:noFill/>
            <a:miter lim="800000"/>
            <a:headEnd/>
            <a:tailEnd/>
          </a:ln>
        </p:spPr>
      </p:pic>
      <p:sp>
        <p:nvSpPr>
          <p:cNvPr id="4" name="TextBox 3"/>
          <p:cNvSpPr txBox="1"/>
          <p:nvPr/>
        </p:nvSpPr>
        <p:spPr>
          <a:xfrm>
            <a:off x="357158" y="2357436"/>
            <a:ext cx="5572164" cy="2426305"/>
          </a:xfrm>
          <a:prstGeom prst="rect">
            <a:avLst/>
          </a:prstGeom>
          <a:noFill/>
        </p:spPr>
        <p:txBody>
          <a:bodyPr wrap="square" rtlCol="0">
            <a:spAutoFit/>
          </a:bodyPr>
          <a:lstStyle/>
          <a:p>
            <a:pPr algn="just">
              <a:lnSpc>
                <a:spcPts val="2200"/>
              </a:lnSpc>
              <a:spcAft>
                <a:spcPts val="300"/>
              </a:spcAft>
            </a:pPr>
            <a:r>
              <a:rPr lang="en-IN" sz="1600" b="1">
                <a:latin typeface="Bookman Old Style" pitchFamily="18" charset="0"/>
              </a:rPr>
              <a:t>TYPES OF GLASS:</a:t>
            </a:r>
          </a:p>
          <a:p>
            <a:pPr algn="just">
              <a:lnSpc>
                <a:spcPts val="2200"/>
              </a:lnSpc>
              <a:spcAft>
                <a:spcPts val="300"/>
              </a:spcAft>
            </a:pPr>
            <a:r>
              <a:rPr lang="en-US" sz="1500" b="1">
                <a:latin typeface="Bookman Old Style" pitchFamily="18" charset="0"/>
              </a:rPr>
              <a:t>1. Insulated</a:t>
            </a:r>
          </a:p>
          <a:p>
            <a:pPr algn="just">
              <a:lnSpc>
                <a:spcPts val="2200"/>
              </a:lnSpc>
              <a:spcAft>
                <a:spcPts val="300"/>
              </a:spcAft>
            </a:pPr>
            <a:r>
              <a:rPr lang="en-US" sz="1500">
                <a:latin typeface="Bookman Old Style" pitchFamily="18" charset="0"/>
              </a:rPr>
              <a:t>	Insulated window glazing refers to windows with two or more panes of glass. To insulate the window, the glass panes are spaced apart and hermetically sealed, leaving an insulating air space. Insulated window glazing primarily lowers the U-factor, but it also lowers the SHGC </a:t>
            </a:r>
            <a:r>
              <a:rPr lang="en-US" sz="1400">
                <a:latin typeface="Bookman Old Style" pitchFamily="18" charset="0"/>
              </a:rPr>
              <a:t>(Solar Heat Gain Coefficient)</a:t>
            </a:r>
            <a:r>
              <a:rPr lang="en-US" sz="1500">
                <a:latin typeface="Bookman Old Style" pitchFamily="18" charset="0"/>
              </a:rPr>
              <a:t>.</a:t>
            </a:r>
          </a:p>
        </p:txBody>
      </p:sp>
      <p:sp>
        <p:nvSpPr>
          <p:cNvPr id="55298" name="AutoShape 2" descr="A Guide to How Double-Pane Windows Can Benefit Your Home | Glass Doc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5300" name="AutoShape 4" descr="A Guide to How Double-Pane Windows Can Benefit Your Home | Glass Doc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5302" name="AutoShape 6" descr="A Guide to How Double-Pane Windows Can Benefit Your Home | Glass Docto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5303" name="Picture 7"/>
          <p:cNvPicPr>
            <a:picLocks noChangeAspect="1" noChangeArrowheads="1"/>
          </p:cNvPicPr>
          <p:nvPr/>
        </p:nvPicPr>
        <p:blipFill>
          <a:blip r:embed="rId3"/>
          <a:srcRect/>
          <a:stretch>
            <a:fillRect/>
          </a:stretch>
        </p:blipFill>
        <p:spPr bwMode="auto">
          <a:xfrm>
            <a:off x="6050881" y="2428874"/>
            <a:ext cx="2735961" cy="2428892"/>
          </a:xfrm>
          <a:prstGeom prst="rect">
            <a:avLst/>
          </a:prstGeom>
          <a:noFill/>
          <a:ln w="9525">
            <a:noFill/>
            <a:miter lim="800000"/>
            <a:headEnd/>
            <a:tailEnd/>
          </a:ln>
          <a:effectLst/>
        </p:spPr>
      </p:pic>
      <p:cxnSp>
        <p:nvCxnSpPr>
          <p:cNvPr id="11" name="Straight Connector 10"/>
          <p:cNvCxnSpPr/>
          <p:nvPr/>
        </p:nvCxnSpPr>
        <p:spPr>
          <a:xfrm>
            <a:off x="142844" y="2285998"/>
            <a:ext cx="8858312"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
          <p:cNvSpPr>
            <a:spLocks noChangeArrowheads="1"/>
          </p:cNvSpPr>
          <p:nvPr/>
        </p:nvSpPr>
        <p:spPr bwMode="auto">
          <a:xfrm>
            <a:off x="214282" y="126216"/>
            <a:ext cx="5643602" cy="2159782"/>
          </a:xfrm>
          <a:prstGeom prst="rect">
            <a:avLst/>
          </a:prstGeom>
          <a:noFill/>
          <a:ln w="9525">
            <a:noFill/>
            <a:miter lim="800000"/>
            <a:headEnd/>
            <a:tailEnd/>
          </a:ln>
          <a:effec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sz="14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rPr>
              <a:t>3. Spectrally Selective Coatings</a:t>
            </a:r>
            <a:endParaRPr kumimoji="0" lang="en-US" sz="1400" b="1" i="0" u="none" strike="noStrike" cap="none" normalizeH="0" baseline="0">
              <a:ln>
                <a:noFill/>
              </a:ln>
              <a:solidFill>
                <a:srgbClr val="4F81BD"/>
              </a:solidFill>
              <a:effectLst/>
              <a:latin typeface="Bookman Old Style" pitchFamily="18" charset="0"/>
              <a:ea typeface="Times New Roman" pitchFamily="18" charset="0"/>
              <a:cs typeface="Times New Roman" pitchFamily="18" charset="0"/>
            </a:endParaRPr>
          </a:p>
          <a:p>
            <a:pPr marL="0" marR="0" lvl="0" indent="0" algn="just" defTabSz="914400" rtl="0" eaLnBrk="0" fontAlgn="base" latinLnBrk="0" hangingPunct="0">
              <a:lnSpc>
                <a:spcPts val="2000"/>
              </a:lnSpc>
              <a:spcBef>
                <a:spcPct val="0"/>
              </a:spcBef>
              <a:spcAft>
                <a:spcPts val="1000"/>
              </a:spcAft>
              <a:buClrTx/>
              <a:buSzTx/>
              <a:buFontTx/>
              <a:buNone/>
              <a:tabLst/>
            </a:pPr>
            <a:r>
              <a:rPr kumimoji="0" lang="en-US" sz="14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	In those climate where cooling loads dominate, we want a glazing that provides daylight and view but transmits as little of the sun's non-visible infrared radiation as possible,  Some low-E coatings are designed to be spectrally selective, filtering out 40% to 70% of the heat normally transmitted through insulated window glass or glazing while allowing the full amount of daylight.</a:t>
            </a:r>
            <a:r>
              <a:rPr lang="en-US" sz="1400" b="1">
                <a:latin typeface="Bookman Old Style" pitchFamily="18" charset="0"/>
              </a:rPr>
              <a:t> </a:t>
            </a:r>
            <a:endParaRPr lang="en-US" sz="1400">
              <a:latin typeface="Bookman Old Style" pitchFamily="18" charset="0"/>
            </a:endParaRPr>
          </a:p>
        </p:txBody>
      </p:sp>
      <p:sp>
        <p:nvSpPr>
          <p:cNvPr id="3" name="Rectangle 2"/>
          <p:cNvSpPr/>
          <p:nvPr/>
        </p:nvSpPr>
        <p:spPr>
          <a:xfrm>
            <a:off x="214282" y="2385671"/>
            <a:ext cx="5715040" cy="2400657"/>
          </a:xfrm>
          <a:prstGeom prst="rect">
            <a:avLst/>
          </a:prstGeom>
        </p:spPr>
        <p:txBody>
          <a:bodyPr wrap="square">
            <a:spAutoFit/>
          </a:bodyPr>
          <a:lstStyle/>
          <a:p>
            <a:pPr algn="just" defTabSz="914400" eaLnBrk="0" fontAlgn="base" hangingPunct="0">
              <a:lnSpc>
                <a:spcPts val="2000"/>
              </a:lnSpc>
              <a:spcBef>
                <a:spcPct val="0"/>
              </a:spcBef>
              <a:spcAft>
                <a:spcPct val="0"/>
              </a:spcAft>
            </a:pPr>
            <a:r>
              <a:rPr lang="en-US" sz="1400" b="1">
                <a:latin typeface="Bookman Old Style" pitchFamily="18" charset="0"/>
              </a:rPr>
              <a:t>4. Gas Fills and Spacers</a:t>
            </a:r>
            <a:endParaRPr lang="en-US" sz="1400">
              <a:latin typeface="Bookman Old Style" pitchFamily="18" charset="0"/>
            </a:endParaRPr>
          </a:p>
          <a:p>
            <a:pPr marL="182563" indent="-182563" algn="just">
              <a:lnSpc>
                <a:spcPts val="2000"/>
              </a:lnSpc>
              <a:buFont typeface="Arial" pitchFamily="34" charset="0"/>
              <a:buChar char="•"/>
            </a:pPr>
            <a:r>
              <a:rPr lang="en-US" sz="1400">
                <a:latin typeface="Bookman Old Style" pitchFamily="18" charset="0"/>
              </a:rPr>
              <a:t>To minimize heat transfer between the interior and exterior of the window, the space between glazing layers, usually about 1/2", is filled with  argon or krypton gas; both are inert, non-toxic, clear, and odorless.</a:t>
            </a:r>
          </a:p>
          <a:p>
            <a:pPr marL="182563" indent="-182563" algn="just">
              <a:lnSpc>
                <a:spcPts val="2000"/>
              </a:lnSpc>
              <a:buFont typeface="Arial" pitchFamily="34" charset="0"/>
              <a:buChar char="•"/>
            </a:pPr>
            <a:r>
              <a:rPr lang="en-US" sz="1400">
                <a:latin typeface="Bookman Old Style" pitchFamily="18" charset="0"/>
              </a:rPr>
              <a:t>Argon is commonly used, as it is inexpensive and performs well in typical 1/2" space. Krypton can be used when the space in thinner than usual - usually about ¼ inch. It has better thermal performance than argon but is also costly.</a:t>
            </a:r>
            <a:endParaRPr lang="en-US" sz="1400"/>
          </a:p>
        </p:txBody>
      </p:sp>
      <p:sp>
        <p:nvSpPr>
          <p:cNvPr id="54274" name="AutoShape 2" descr="Spectrally Selective Glazing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54276" name="AutoShape 4" descr="Spectrally Selective Glazing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4277" name="Picture 5"/>
          <p:cNvPicPr>
            <a:picLocks noChangeAspect="1" noChangeArrowheads="1"/>
          </p:cNvPicPr>
          <p:nvPr/>
        </p:nvPicPr>
        <p:blipFill>
          <a:blip r:embed="rId2"/>
          <a:srcRect/>
          <a:stretch>
            <a:fillRect/>
          </a:stretch>
        </p:blipFill>
        <p:spPr bwMode="auto">
          <a:xfrm>
            <a:off x="5857884" y="213628"/>
            <a:ext cx="2143140" cy="2153155"/>
          </a:xfrm>
          <a:prstGeom prst="rect">
            <a:avLst/>
          </a:prstGeom>
          <a:noFill/>
          <a:ln w="9525">
            <a:noFill/>
            <a:miter lim="800000"/>
            <a:headEnd/>
            <a:tailEnd/>
          </a:ln>
          <a:effectLst/>
        </p:spPr>
      </p:pic>
      <p:pic>
        <p:nvPicPr>
          <p:cNvPr id="54279" name="Picture 7" descr="Buy Glass Argon Vs Krypton Gas filled Glass pros &amp; cons India"/>
          <p:cNvPicPr>
            <a:picLocks noChangeAspect="1" noChangeArrowheads="1"/>
          </p:cNvPicPr>
          <p:nvPr/>
        </p:nvPicPr>
        <p:blipFill>
          <a:blip r:embed="rId3"/>
          <a:srcRect l="10976" r="14024"/>
          <a:stretch>
            <a:fillRect/>
          </a:stretch>
        </p:blipFill>
        <p:spPr bwMode="auto">
          <a:xfrm>
            <a:off x="6000760" y="2571750"/>
            <a:ext cx="2554341" cy="214314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614215"/>
            <a:ext cx="8501122" cy="3529171"/>
          </a:xfrm>
          <a:prstGeom prst="rect">
            <a:avLst/>
          </a:prstGeom>
          <a:noFill/>
        </p:spPr>
        <p:txBody>
          <a:bodyPr wrap="square" rtlCol="0">
            <a:spAutoFit/>
          </a:bodyPr>
          <a:lstStyle/>
          <a:p>
            <a:pPr>
              <a:lnSpc>
                <a:spcPts val="2200"/>
              </a:lnSpc>
            </a:pPr>
            <a:r>
              <a:rPr lang="en-IN" sz="1600" b="1">
                <a:solidFill>
                  <a:srgbClr val="C00000"/>
                </a:solidFill>
                <a:latin typeface="Bookman Old Style" pitchFamily="18" charset="0"/>
              </a:rPr>
              <a:t>ENERGY EFFICIENT DOORS:</a:t>
            </a:r>
          </a:p>
          <a:p>
            <a:pPr>
              <a:lnSpc>
                <a:spcPts val="2200"/>
              </a:lnSpc>
              <a:spcAft>
                <a:spcPts val="1000"/>
              </a:spcAft>
            </a:pPr>
            <a:r>
              <a:rPr lang="en-US" sz="1500">
                <a:latin typeface="Bookman Old Style" pitchFamily="18" charset="0"/>
              </a:rPr>
              <a:t>To make these doors even more energy-efficient, consider the following:- </a:t>
            </a:r>
          </a:p>
          <a:p>
            <a:pPr marL="628650" lvl="1" indent="-271463">
              <a:lnSpc>
                <a:spcPts val="2200"/>
              </a:lnSpc>
              <a:spcAft>
                <a:spcPts val="1000"/>
              </a:spcAft>
              <a:buFont typeface="+mj-lt"/>
              <a:buAutoNum type="arabicParenR"/>
            </a:pPr>
            <a:r>
              <a:rPr lang="en-US" sz="1500" b="1" i="1">
                <a:latin typeface="Bookman Old Style" pitchFamily="18" charset="0"/>
              </a:rPr>
              <a:t>Proper Insulation: </a:t>
            </a:r>
            <a:r>
              <a:rPr lang="en-US" sz="1500">
                <a:latin typeface="Bookman Old Style" pitchFamily="18" charset="0"/>
              </a:rPr>
              <a:t>Look for doors with high insulation values (R-values) </a:t>
            </a:r>
          </a:p>
          <a:p>
            <a:pPr marL="628650" lvl="1" indent="-271463">
              <a:lnSpc>
                <a:spcPts val="2200"/>
              </a:lnSpc>
              <a:spcAft>
                <a:spcPts val="1000"/>
              </a:spcAft>
              <a:buFont typeface="+mj-lt"/>
              <a:buAutoNum type="arabicParenR"/>
            </a:pPr>
            <a:r>
              <a:rPr lang="en-US" sz="1500" b="1" i="1">
                <a:latin typeface="Bookman Old Style" pitchFamily="18" charset="0"/>
              </a:rPr>
              <a:t>Weather-stripping &amp; sealing:</a:t>
            </a:r>
            <a:r>
              <a:rPr lang="en-US" sz="1500">
                <a:latin typeface="Bookman Old Style" pitchFamily="18" charset="0"/>
              </a:rPr>
              <a:t> Prevent drafts and air leaks.</a:t>
            </a:r>
          </a:p>
          <a:p>
            <a:pPr marL="628650" lvl="1" indent="-271463">
              <a:lnSpc>
                <a:spcPts val="2200"/>
              </a:lnSpc>
              <a:spcAft>
                <a:spcPts val="1000"/>
              </a:spcAft>
              <a:buFont typeface="+mj-lt"/>
              <a:buAutoNum type="arabicParenR"/>
            </a:pPr>
            <a:r>
              <a:rPr lang="en-US" sz="1500" b="1" i="1">
                <a:latin typeface="Bookman Old Style" pitchFamily="18" charset="0"/>
              </a:rPr>
              <a:t>Low-E Glass: </a:t>
            </a:r>
            <a:r>
              <a:rPr lang="en-US" sz="1500">
                <a:latin typeface="Bookman Old Style" pitchFamily="18" charset="0"/>
              </a:rPr>
              <a:t>(Low-E) coatings to reduce heat transfer.</a:t>
            </a:r>
          </a:p>
          <a:p>
            <a:pPr marL="628650" lvl="1" indent="-271463">
              <a:lnSpc>
                <a:spcPts val="2200"/>
              </a:lnSpc>
              <a:spcAft>
                <a:spcPts val="1000"/>
              </a:spcAft>
              <a:buFont typeface="+mj-lt"/>
              <a:buAutoNum type="arabicParenR"/>
            </a:pPr>
            <a:r>
              <a:rPr lang="en-US" sz="1500" b="1" i="1">
                <a:latin typeface="Bookman Old Style" pitchFamily="18" charset="0"/>
              </a:rPr>
              <a:t>Multi-Point Locks: </a:t>
            </a:r>
            <a:r>
              <a:rPr lang="en-US" sz="1500">
                <a:latin typeface="Bookman Old Style" pitchFamily="18" charset="0"/>
              </a:rPr>
              <a:t>Better security and help seal the door more tightly.</a:t>
            </a:r>
          </a:p>
          <a:p>
            <a:pPr marL="628650" lvl="1" indent="-271463">
              <a:lnSpc>
                <a:spcPts val="2200"/>
              </a:lnSpc>
              <a:spcAft>
                <a:spcPts val="1000"/>
              </a:spcAft>
              <a:buFont typeface="+mj-lt"/>
              <a:buAutoNum type="arabicParenR"/>
            </a:pPr>
            <a:r>
              <a:rPr lang="en-US" sz="1500" b="1" i="1">
                <a:latin typeface="Bookman Old Style" pitchFamily="18" charset="0"/>
              </a:rPr>
              <a:t>Energy Star Certification: </a:t>
            </a:r>
            <a:r>
              <a:rPr lang="en-US" sz="1500">
                <a:latin typeface="Bookman Old Style" pitchFamily="18" charset="0"/>
              </a:rPr>
              <a:t>Look for doors with the Energy Star label.</a:t>
            </a:r>
          </a:p>
          <a:p>
            <a:pPr marL="628650" lvl="1" indent="-271463">
              <a:lnSpc>
                <a:spcPts val="2200"/>
              </a:lnSpc>
              <a:spcAft>
                <a:spcPts val="1000"/>
              </a:spcAft>
              <a:buFont typeface="+mj-lt"/>
              <a:buAutoNum type="arabicParenR"/>
            </a:pPr>
            <a:r>
              <a:rPr lang="en-US" sz="1500" b="1" i="1">
                <a:latin typeface="Bookman Old Style" pitchFamily="18" charset="0"/>
              </a:rPr>
              <a:t>Thresholds and Sweeps: </a:t>
            </a:r>
            <a:r>
              <a:rPr lang="en-US" sz="1500">
                <a:latin typeface="Bookman Old Style" pitchFamily="18" charset="0"/>
              </a:rPr>
              <a:t>Threshold seals and door sweeps prevent air leakage. </a:t>
            </a:r>
          </a:p>
          <a:p>
            <a:pPr marL="628650" lvl="1" indent="-271463">
              <a:lnSpc>
                <a:spcPts val="2200"/>
              </a:lnSpc>
              <a:spcAft>
                <a:spcPts val="1000"/>
              </a:spcAft>
              <a:buFont typeface="+mj-lt"/>
              <a:buAutoNum type="arabicParenR"/>
            </a:pPr>
            <a:r>
              <a:rPr lang="en-US" sz="1500" b="1" i="1">
                <a:latin typeface="Bookman Old Style" pitchFamily="18" charset="0"/>
              </a:rPr>
              <a:t>Professional Installation:</a:t>
            </a:r>
            <a:r>
              <a:rPr lang="en-US" sz="1500">
                <a:latin typeface="Bookman Old Style" pitchFamily="18" charset="0"/>
              </a:rPr>
              <a:t> It is crucial for maximizing energy efficiency.</a:t>
            </a:r>
            <a:endParaRPr lang="en-US" sz="1500" b="1" i="1">
              <a:latin typeface="Bookman Old Style"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4282" y="357172"/>
            <a:ext cx="4143404" cy="4255011"/>
          </a:xfrm>
          <a:prstGeom prst="rect">
            <a:avLst/>
          </a:prstGeom>
        </p:spPr>
        <p:txBody>
          <a:bodyPr wrap="square">
            <a:spAutoFit/>
          </a:bodyPr>
          <a:lstStyle/>
          <a:p>
            <a:pPr>
              <a:spcAft>
                <a:spcPts val="800"/>
              </a:spcAft>
            </a:pPr>
            <a:r>
              <a:rPr lang="en-US" sz="1450" b="1">
                <a:latin typeface="Bookman Old Style" pitchFamily="18" charset="0"/>
              </a:rPr>
              <a:t>1. Fiberglass Doors:</a:t>
            </a:r>
            <a:r>
              <a:rPr lang="en-US" sz="1400" b="1">
                <a:latin typeface="Bookman Old Style" pitchFamily="18" charset="0"/>
              </a:rPr>
              <a:t> </a:t>
            </a:r>
            <a:r>
              <a:rPr lang="en-US" sz="1400"/>
              <a:t>(</a:t>
            </a:r>
            <a:r>
              <a:rPr lang="en-US" sz="1400" i="1" u="sng"/>
              <a:t>U-value:</a:t>
            </a:r>
            <a:r>
              <a:rPr lang="en-US" sz="1400"/>
              <a:t> 1.0 to 3.0 W/m</a:t>
            </a:r>
            <a:r>
              <a:rPr lang="en-US" sz="1400" baseline="30000"/>
              <a:t>2</a:t>
            </a:r>
            <a:r>
              <a:rPr lang="en-US" sz="1400"/>
              <a:t>k)</a:t>
            </a:r>
          </a:p>
          <a:p>
            <a:pPr algn="just">
              <a:spcAft>
                <a:spcPts val="800"/>
              </a:spcAft>
            </a:pPr>
            <a:r>
              <a:rPr lang="en-US" sz="1400" i="1">
                <a:latin typeface="Bookman Old Style" pitchFamily="18" charset="0"/>
              </a:rPr>
              <a:t>Advantages:</a:t>
            </a:r>
            <a:endParaRPr lang="en-US" sz="1400">
              <a:latin typeface="Bookman Old Style" pitchFamily="18" charset="0"/>
            </a:endParaRPr>
          </a:p>
          <a:p>
            <a:pPr marL="354013" lvl="1" indent="-171450" algn="just">
              <a:spcAft>
                <a:spcPts val="800"/>
              </a:spcAft>
              <a:buFont typeface="Arial" pitchFamily="34" charset="0"/>
              <a:buChar char="•"/>
            </a:pPr>
            <a:r>
              <a:rPr lang="en-US" sz="1400">
                <a:latin typeface="Bookman Old Style" pitchFamily="18" charset="0"/>
              </a:rPr>
              <a:t>Excellent insulation properties, reducing heat transfer.</a:t>
            </a:r>
          </a:p>
          <a:p>
            <a:pPr marL="354013" lvl="1" indent="-171450" algn="just">
              <a:spcAft>
                <a:spcPts val="800"/>
              </a:spcAft>
              <a:buFont typeface="Arial" pitchFamily="34" charset="0"/>
              <a:buChar char="•"/>
            </a:pPr>
            <a:r>
              <a:rPr lang="en-US" sz="1400">
                <a:latin typeface="Bookman Old Style" pitchFamily="18" charset="0"/>
              </a:rPr>
              <a:t>Resistant to warping, cracking, and rotting.</a:t>
            </a:r>
          </a:p>
          <a:p>
            <a:pPr marL="354013" lvl="1" indent="-171450" algn="just">
              <a:spcAft>
                <a:spcPts val="800"/>
              </a:spcAft>
              <a:buFont typeface="Arial" pitchFamily="34" charset="0"/>
              <a:buChar char="•"/>
            </a:pPr>
            <a:r>
              <a:rPr lang="en-US" sz="1400">
                <a:latin typeface="Bookman Old Style" pitchFamily="18" charset="0"/>
              </a:rPr>
              <a:t>Low maintenance; they don't require painting. </a:t>
            </a:r>
          </a:p>
          <a:p>
            <a:pPr marL="354013" lvl="1" indent="-171450" algn="just">
              <a:spcAft>
                <a:spcPts val="800"/>
              </a:spcAft>
              <a:buFont typeface="Arial" pitchFamily="34" charset="0"/>
              <a:buChar char="•"/>
            </a:pPr>
            <a:r>
              <a:rPr lang="en-US" sz="1400">
                <a:latin typeface="Bookman Old Style" pitchFamily="18" charset="0"/>
              </a:rPr>
              <a:t>Good for extreme weather conditions, </a:t>
            </a:r>
          </a:p>
          <a:p>
            <a:pPr marL="354013" lvl="1" indent="-171450" algn="just">
              <a:spcAft>
                <a:spcPts val="800"/>
              </a:spcAft>
              <a:buFont typeface="Arial" pitchFamily="34" charset="0"/>
              <a:buChar char="•"/>
            </a:pPr>
            <a:r>
              <a:rPr lang="en-US" sz="1400">
                <a:latin typeface="Bookman Old Style" pitchFamily="18" charset="0"/>
              </a:rPr>
              <a:t>Durable and long-lasting.</a:t>
            </a:r>
          </a:p>
          <a:p>
            <a:pPr algn="just">
              <a:spcAft>
                <a:spcPts val="800"/>
              </a:spcAft>
            </a:pPr>
            <a:r>
              <a:rPr lang="en-US" sz="1400" i="1">
                <a:latin typeface="Bookman Old Style" pitchFamily="18" charset="0"/>
              </a:rPr>
              <a:t>Disadvantages:</a:t>
            </a:r>
            <a:endParaRPr lang="en-US" sz="1400">
              <a:latin typeface="Bookman Old Style" pitchFamily="18" charset="0"/>
            </a:endParaRPr>
          </a:p>
          <a:p>
            <a:pPr marL="357188" lvl="1" indent="-174625" algn="just">
              <a:spcAft>
                <a:spcPts val="800"/>
              </a:spcAft>
              <a:buFont typeface="Arial" pitchFamily="34" charset="0"/>
              <a:buChar char="•"/>
            </a:pPr>
            <a:r>
              <a:rPr lang="en-US" sz="1400">
                <a:latin typeface="Bookman Old Style" pitchFamily="18" charset="0"/>
              </a:rPr>
              <a:t>Can be more expensive than some other materials.</a:t>
            </a:r>
          </a:p>
          <a:p>
            <a:pPr marL="357188" lvl="1" indent="-174625" algn="just">
              <a:spcAft>
                <a:spcPts val="800"/>
              </a:spcAft>
              <a:buFont typeface="Arial" pitchFamily="34" charset="0"/>
              <a:buChar char="•"/>
            </a:pPr>
            <a:r>
              <a:rPr lang="en-US" sz="1400">
                <a:latin typeface="Bookman Old Style" pitchFamily="18" charset="0"/>
              </a:rPr>
              <a:t>Limited design options compared to wood.</a:t>
            </a:r>
          </a:p>
        </p:txBody>
      </p:sp>
      <p:sp>
        <p:nvSpPr>
          <p:cNvPr id="6" name="Rectangle 5"/>
          <p:cNvSpPr/>
          <p:nvPr/>
        </p:nvSpPr>
        <p:spPr>
          <a:xfrm>
            <a:off x="4500562" y="357172"/>
            <a:ext cx="4143404" cy="4047262"/>
          </a:xfrm>
          <a:prstGeom prst="rect">
            <a:avLst/>
          </a:prstGeom>
        </p:spPr>
        <p:txBody>
          <a:bodyPr wrap="square">
            <a:spAutoFit/>
          </a:bodyPr>
          <a:lstStyle/>
          <a:p>
            <a:pPr>
              <a:spcAft>
                <a:spcPts val="1000"/>
              </a:spcAft>
            </a:pPr>
            <a:r>
              <a:rPr lang="en-US" sz="1450" b="1">
                <a:latin typeface="Bookman Old Style" pitchFamily="18" charset="0"/>
              </a:rPr>
              <a:t>2. Wood Doors:</a:t>
            </a:r>
            <a:r>
              <a:rPr lang="en-US" sz="1400" b="1">
                <a:latin typeface="Bookman Old Style" pitchFamily="18" charset="0"/>
              </a:rPr>
              <a:t> </a:t>
            </a:r>
            <a:r>
              <a:rPr lang="en-US" sz="1400"/>
              <a:t>(</a:t>
            </a:r>
            <a:r>
              <a:rPr lang="en-US" sz="1400" i="1" u="sng"/>
              <a:t>U-values:</a:t>
            </a:r>
            <a:r>
              <a:rPr lang="en-US" sz="1400"/>
              <a:t> 2 to 4 W/m</a:t>
            </a:r>
            <a:r>
              <a:rPr lang="en-US" sz="1400" baseline="30000"/>
              <a:t>2</a:t>
            </a:r>
            <a:r>
              <a:rPr lang="en-US" sz="1400"/>
              <a:t>k)</a:t>
            </a:r>
          </a:p>
          <a:p>
            <a:pPr algn="just">
              <a:spcAft>
                <a:spcPts val="1000"/>
              </a:spcAft>
            </a:pPr>
            <a:r>
              <a:rPr lang="en-US" sz="1400" i="1">
                <a:latin typeface="Bookman Old Style" pitchFamily="18" charset="0"/>
              </a:rPr>
              <a:t>Advantages:</a:t>
            </a:r>
            <a:endParaRPr lang="en-US" sz="1400">
              <a:latin typeface="Bookman Old Style" pitchFamily="18" charset="0"/>
            </a:endParaRPr>
          </a:p>
          <a:p>
            <a:pPr marL="357188" lvl="1" indent="-174625" algn="just">
              <a:spcAft>
                <a:spcPts val="1000"/>
              </a:spcAft>
              <a:buFont typeface="Arial" pitchFamily="34" charset="0"/>
              <a:buChar char="•"/>
            </a:pPr>
            <a:r>
              <a:rPr lang="en-US" sz="1400">
                <a:latin typeface="Bookman Old Style" pitchFamily="18" charset="0"/>
              </a:rPr>
              <a:t>Natural insulation properties.</a:t>
            </a:r>
          </a:p>
          <a:p>
            <a:pPr marL="357188" lvl="1" indent="-174625" algn="just">
              <a:spcAft>
                <a:spcPts val="1000"/>
              </a:spcAft>
              <a:buFont typeface="Arial" pitchFamily="34" charset="0"/>
              <a:buChar char="•"/>
            </a:pPr>
            <a:r>
              <a:rPr lang="en-US" sz="1400">
                <a:latin typeface="Bookman Old Style" pitchFamily="18" charset="0"/>
              </a:rPr>
              <a:t>Classic and aesthetically pleasing.</a:t>
            </a:r>
          </a:p>
          <a:p>
            <a:pPr marL="357188" lvl="1" indent="-174625" algn="just">
              <a:spcAft>
                <a:spcPts val="1000"/>
              </a:spcAft>
              <a:buFont typeface="Arial" pitchFamily="34" charset="0"/>
              <a:buChar char="•"/>
            </a:pPr>
            <a:r>
              <a:rPr lang="en-US" sz="1400">
                <a:latin typeface="Bookman Old Style" pitchFamily="18" charset="0"/>
              </a:rPr>
              <a:t>Can be customized with various designs and finishes.</a:t>
            </a:r>
          </a:p>
          <a:p>
            <a:pPr marL="357188" lvl="1" indent="-174625" algn="just">
              <a:spcAft>
                <a:spcPts val="1000"/>
              </a:spcAft>
              <a:buFont typeface="Arial" pitchFamily="34" charset="0"/>
              <a:buChar char="•"/>
            </a:pPr>
            <a:r>
              <a:rPr lang="en-US" sz="1400">
                <a:latin typeface="Bookman Old Style" pitchFamily="18" charset="0"/>
              </a:rPr>
              <a:t>Good for traditional or historic homes.</a:t>
            </a:r>
          </a:p>
          <a:p>
            <a:pPr algn="just">
              <a:spcAft>
                <a:spcPts val="1000"/>
              </a:spcAft>
            </a:pPr>
            <a:r>
              <a:rPr lang="en-US" sz="1400" i="1">
                <a:latin typeface="Bookman Old Style" pitchFamily="18" charset="0"/>
              </a:rPr>
              <a:t>Disadvantages:</a:t>
            </a:r>
            <a:endParaRPr lang="en-US" sz="1400">
              <a:latin typeface="Bookman Old Style" pitchFamily="18" charset="0"/>
            </a:endParaRPr>
          </a:p>
          <a:p>
            <a:pPr marL="357188" lvl="1" indent="-174625" algn="just">
              <a:spcAft>
                <a:spcPts val="1000"/>
              </a:spcAft>
              <a:buFont typeface="Arial" pitchFamily="34" charset="0"/>
              <a:buChar char="•"/>
            </a:pPr>
            <a:r>
              <a:rPr lang="en-US" sz="1400">
                <a:latin typeface="Bookman Old Style" pitchFamily="18" charset="0"/>
              </a:rPr>
              <a:t>Prone to warping, cracking, and rot without proper maintenance.</a:t>
            </a:r>
          </a:p>
          <a:p>
            <a:pPr marL="357188" lvl="1" indent="-174625" algn="just">
              <a:spcAft>
                <a:spcPts val="1000"/>
              </a:spcAft>
              <a:buFont typeface="Arial" pitchFamily="34" charset="0"/>
              <a:buChar char="•"/>
            </a:pPr>
            <a:r>
              <a:rPr lang="en-US" sz="1400">
                <a:latin typeface="Bookman Old Style" pitchFamily="18" charset="0"/>
              </a:rPr>
              <a:t>Regular painting or staining required.</a:t>
            </a:r>
          </a:p>
          <a:p>
            <a:pPr marL="357188" lvl="1" indent="-174625" algn="just">
              <a:spcAft>
                <a:spcPts val="1000"/>
              </a:spcAft>
              <a:buFont typeface="Arial" pitchFamily="34" charset="0"/>
              <a:buChar char="•"/>
            </a:pPr>
            <a:r>
              <a:rPr lang="en-US" sz="1400">
                <a:latin typeface="Bookman Old Style" pitchFamily="18" charset="0"/>
              </a:rPr>
              <a:t>Not as energy-efficient as some other materials.</a:t>
            </a:r>
            <a:endParaRPr lang="en-US"/>
          </a:p>
        </p:txBody>
      </p:sp>
      <p:cxnSp>
        <p:nvCxnSpPr>
          <p:cNvPr id="8" name="Straight Connector 7"/>
          <p:cNvCxnSpPr/>
          <p:nvPr/>
        </p:nvCxnSpPr>
        <p:spPr>
          <a:xfrm rot="5400000">
            <a:off x="2215340" y="2500312"/>
            <a:ext cx="4429156"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4282" y="357172"/>
            <a:ext cx="4286280" cy="4016484"/>
          </a:xfrm>
          <a:prstGeom prst="rect">
            <a:avLst/>
          </a:prstGeom>
        </p:spPr>
        <p:txBody>
          <a:bodyPr wrap="square">
            <a:spAutoFit/>
          </a:bodyPr>
          <a:lstStyle/>
          <a:p>
            <a:pPr algn="just">
              <a:spcAft>
                <a:spcPts val="800"/>
              </a:spcAft>
            </a:pPr>
            <a:r>
              <a:rPr lang="en-US" sz="1500" b="1">
                <a:latin typeface="Bookman Old Style" pitchFamily="18" charset="0"/>
              </a:rPr>
              <a:t>3. Steel Doors: </a:t>
            </a:r>
            <a:r>
              <a:rPr lang="en-US" sz="1400"/>
              <a:t>(</a:t>
            </a:r>
            <a:r>
              <a:rPr lang="en-US" sz="1400" i="1" u="sng"/>
              <a:t>U-value</a:t>
            </a:r>
            <a:r>
              <a:rPr lang="en-US" sz="1400" i="1"/>
              <a:t>:</a:t>
            </a:r>
            <a:r>
              <a:rPr lang="en-US" sz="1400"/>
              <a:t> 3.5 to 6.0 W/m</a:t>
            </a:r>
            <a:r>
              <a:rPr lang="en-US" sz="1400" baseline="30000"/>
              <a:t>2</a:t>
            </a:r>
            <a:r>
              <a:rPr lang="en-US" sz="1400"/>
              <a:t>k) </a:t>
            </a:r>
          </a:p>
          <a:p>
            <a:pPr algn="just">
              <a:spcAft>
                <a:spcPts val="800"/>
              </a:spcAft>
            </a:pPr>
            <a:r>
              <a:rPr lang="en-US" sz="1500" i="1">
                <a:latin typeface="Bookman Old Style" pitchFamily="18" charset="0"/>
              </a:rPr>
              <a:t>Advantages:</a:t>
            </a:r>
            <a:endParaRPr lang="en-US" sz="1500">
              <a:latin typeface="Bookman Old Style" pitchFamily="18" charset="0"/>
            </a:endParaRPr>
          </a:p>
          <a:p>
            <a:pPr marL="357188" lvl="1" indent="-174625" algn="just">
              <a:spcAft>
                <a:spcPts val="800"/>
              </a:spcAft>
              <a:buFont typeface="Arial" pitchFamily="34" charset="0"/>
              <a:buChar char="•"/>
            </a:pPr>
            <a:r>
              <a:rPr lang="en-US" sz="1500">
                <a:latin typeface="Bookman Old Style" pitchFamily="18" charset="0"/>
              </a:rPr>
              <a:t>Strong and durable.</a:t>
            </a:r>
          </a:p>
          <a:p>
            <a:pPr marL="357188" lvl="1" indent="-174625" algn="just">
              <a:spcAft>
                <a:spcPts val="800"/>
              </a:spcAft>
              <a:buFont typeface="Arial" pitchFamily="34" charset="0"/>
              <a:buChar char="•"/>
            </a:pPr>
            <a:r>
              <a:rPr lang="en-US" sz="1500">
                <a:latin typeface="Bookman Old Style" pitchFamily="18" charset="0"/>
              </a:rPr>
              <a:t>Excellent security features.</a:t>
            </a:r>
          </a:p>
          <a:p>
            <a:pPr marL="357188" lvl="1" indent="-174625" algn="just">
              <a:spcAft>
                <a:spcPts val="800"/>
              </a:spcAft>
              <a:buFont typeface="Arial" pitchFamily="34" charset="0"/>
              <a:buChar char="•"/>
            </a:pPr>
            <a:r>
              <a:rPr lang="en-US" sz="1500">
                <a:latin typeface="Bookman Old Style" pitchFamily="18" charset="0"/>
              </a:rPr>
              <a:t>Energy-efficient when properly insulated.</a:t>
            </a:r>
          </a:p>
          <a:p>
            <a:pPr marL="357188" lvl="1" indent="-174625" algn="just">
              <a:spcAft>
                <a:spcPts val="800"/>
              </a:spcAft>
              <a:buFont typeface="Arial" pitchFamily="34" charset="0"/>
              <a:buChar char="•"/>
            </a:pPr>
            <a:r>
              <a:rPr lang="en-US" sz="1500">
                <a:latin typeface="Bookman Old Style" pitchFamily="18" charset="0"/>
              </a:rPr>
              <a:t>Low maintenance; resistant to rot and pests.</a:t>
            </a:r>
          </a:p>
          <a:p>
            <a:pPr algn="just">
              <a:spcAft>
                <a:spcPts val="800"/>
              </a:spcAft>
            </a:pPr>
            <a:r>
              <a:rPr lang="en-US" sz="1500" i="1">
                <a:latin typeface="Bookman Old Style" pitchFamily="18" charset="0"/>
              </a:rPr>
              <a:t>Disadvantages:</a:t>
            </a:r>
            <a:endParaRPr lang="en-US" sz="1500">
              <a:latin typeface="Bookman Old Style" pitchFamily="18" charset="0"/>
            </a:endParaRPr>
          </a:p>
          <a:p>
            <a:pPr marL="357188" lvl="1" indent="-174625" algn="just">
              <a:spcAft>
                <a:spcPts val="800"/>
              </a:spcAft>
              <a:buFont typeface="Arial" pitchFamily="34" charset="0"/>
              <a:buChar char="•"/>
            </a:pPr>
            <a:r>
              <a:rPr lang="en-US" sz="1500">
                <a:latin typeface="Bookman Old Style" pitchFamily="18" charset="0"/>
              </a:rPr>
              <a:t>Susceptible to dents and scratches.</a:t>
            </a:r>
          </a:p>
          <a:p>
            <a:pPr marL="357188" lvl="1" indent="-174625" algn="just">
              <a:spcAft>
                <a:spcPts val="800"/>
              </a:spcAft>
              <a:buFont typeface="Arial" pitchFamily="34" charset="0"/>
              <a:buChar char="•"/>
            </a:pPr>
            <a:r>
              <a:rPr lang="en-US" sz="1500">
                <a:latin typeface="Bookman Old Style" pitchFamily="18" charset="0"/>
              </a:rPr>
              <a:t>Can be cold to the touch in extreme cold weather without proper insulation.</a:t>
            </a:r>
          </a:p>
          <a:p>
            <a:pPr marL="357188" lvl="1" indent="-174625" algn="just">
              <a:spcAft>
                <a:spcPts val="800"/>
              </a:spcAft>
              <a:buFont typeface="Arial" pitchFamily="34" charset="0"/>
              <a:buChar char="•"/>
            </a:pPr>
            <a:r>
              <a:rPr lang="en-US" sz="1500">
                <a:latin typeface="Bookman Old Style" pitchFamily="18" charset="0"/>
              </a:rPr>
              <a:t>Limited design options.</a:t>
            </a:r>
          </a:p>
        </p:txBody>
      </p:sp>
      <p:sp>
        <p:nvSpPr>
          <p:cNvPr id="4" name="Rectangle 3"/>
          <p:cNvSpPr/>
          <p:nvPr/>
        </p:nvSpPr>
        <p:spPr>
          <a:xfrm>
            <a:off x="4643438" y="357172"/>
            <a:ext cx="4071966" cy="4231928"/>
          </a:xfrm>
          <a:prstGeom prst="rect">
            <a:avLst/>
          </a:prstGeom>
        </p:spPr>
        <p:txBody>
          <a:bodyPr wrap="square">
            <a:spAutoFit/>
          </a:bodyPr>
          <a:lstStyle/>
          <a:p>
            <a:pPr algn="just">
              <a:spcAft>
                <a:spcPts val="1000"/>
              </a:spcAft>
            </a:pPr>
            <a:r>
              <a:rPr lang="en-US" sz="1400" b="1">
                <a:latin typeface="Bookman Old Style" pitchFamily="18" charset="0"/>
              </a:rPr>
              <a:t>4. Vinyl Doors:</a:t>
            </a:r>
            <a:r>
              <a:rPr lang="en-US" sz="1200" b="1"/>
              <a:t> </a:t>
            </a:r>
            <a:r>
              <a:rPr lang="en-US" sz="1300"/>
              <a:t>(</a:t>
            </a:r>
            <a:r>
              <a:rPr lang="en-US" sz="1300" i="1" u="sng"/>
              <a:t>U-value</a:t>
            </a:r>
            <a:r>
              <a:rPr lang="en-US" sz="1300" i="1"/>
              <a:t>:</a:t>
            </a:r>
            <a:r>
              <a:rPr lang="en-US" sz="1300"/>
              <a:t> 1.5 to 2.5 W/m</a:t>
            </a:r>
            <a:r>
              <a:rPr lang="en-US" sz="1300" baseline="30000"/>
              <a:t>2</a:t>
            </a:r>
            <a:r>
              <a:rPr lang="en-US" sz="1300"/>
              <a:t>k)</a:t>
            </a:r>
            <a:r>
              <a:rPr lang="en-US" sz="1200"/>
              <a:t> </a:t>
            </a:r>
            <a:endParaRPr lang="en-US" sz="1400"/>
          </a:p>
          <a:p>
            <a:pPr algn="just">
              <a:spcAft>
                <a:spcPts val="1000"/>
              </a:spcAft>
            </a:pPr>
            <a:r>
              <a:rPr lang="en-US" sz="1500" i="1">
                <a:latin typeface="Bookman Old Style" pitchFamily="18" charset="0"/>
              </a:rPr>
              <a:t>Advantages:</a:t>
            </a:r>
            <a:endParaRPr lang="en-US" sz="1500">
              <a:latin typeface="Bookman Old Style" pitchFamily="18" charset="0"/>
            </a:endParaRPr>
          </a:p>
          <a:p>
            <a:pPr marL="357188" lvl="1" indent="-174625" algn="just">
              <a:spcAft>
                <a:spcPts val="1000"/>
              </a:spcAft>
              <a:buFont typeface="Arial" pitchFamily="34" charset="0"/>
              <a:buChar char="•"/>
            </a:pPr>
            <a:r>
              <a:rPr lang="en-US" sz="1500">
                <a:latin typeface="Bookman Old Style" pitchFamily="18" charset="0"/>
              </a:rPr>
              <a:t>Good insulation properties.</a:t>
            </a:r>
          </a:p>
          <a:p>
            <a:pPr marL="357188" lvl="1" indent="-174625" algn="just">
              <a:spcAft>
                <a:spcPts val="1000"/>
              </a:spcAft>
              <a:buFont typeface="Arial" pitchFamily="34" charset="0"/>
              <a:buChar char="•"/>
            </a:pPr>
            <a:r>
              <a:rPr lang="en-US" sz="1500">
                <a:latin typeface="Bookman Old Style" pitchFamily="18" charset="0"/>
              </a:rPr>
              <a:t>Low maintenance; no painting or staining needed.</a:t>
            </a:r>
          </a:p>
          <a:p>
            <a:pPr marL="357188" lvl="1" indent="-174625" algn="just">
              <a:spcAft>
                <a:spcPts val="1000"/>
              </a:spcAft>
              <a:buFont typeface="Arial" pitchFamily="34" charset="0"/>
              <a:buChar char="•"/>
            </a:pPr>
            <a:r>
              <a:rPr lang="en-US" sz="1500">
                <a:latin typeface="Bookman Old Style" pitchFamily="18" charset="0"/>
              </a:rPr>
              <a:t>Resistant to moisture, pests, and rot.</a:t>
            </a:r>
          </a:p>
          <a:p>
            <a:pPr marL="357188" lvl="1" indent="-174625" algn="just">
              <a:spcAft>
                <a:spcPts val="1000"/>
              </a:spcAft>
              <a:buFont typeface="Arial" pitchFamily="34" charset="0"/>
              <a:buChar char="•"/>
            </a:pPr>
            <a:r>
              <a:rPr lang="en-US" sz="1500">
                <a:latin typeface="Bookman Old Style" pitchFamily="18" charset="0"/>
              </a:rPr>
              <a:t>Affordable option.</a:t>
            </a:r>
          </a:p>
          <a:p>
            <a:pPr algn="just">
              <a:spcAft>
                <a:spcPts val="1000"/>
              </a:spcAft>
            </a:pPr>
            <a:r>
              <a:rPr lang="en-US" sz="1500" i="1">
                <a:latin typeface="Bookman Old Style" pitchFamily="18" charset="0"/>
              </a:rPr>
              <a:t>Disadvantages:</a:t>
            </a:r>
            <a:endParaRPr lang="en-US" sz="1500">
              <a:latin typeface="Bookman Old Style" pitchFamily="18" charset="0"/>
            </a:endParaRPr>
          </a:p>
          <a:p>
            <a:pPr marL="357188" lvl="1" indent="-174625" algn="just">
              <a:spcAft>
                <a:spcPts val="1000"/>
              </a:spcAft>
              <a:buFont typeface="Arial" pitchFamily="34" charset="0"/>
              <a:buChar char="•"/>
            </a:pPr>
            <a:r>
              <a:rPr lang="en-US" sz="1500">
                <a:latin typeface="Bookman Old Style" pitchFamily="18" charset="0"/>
              </a:rPr>
              <a:t>Limited design choices.</a:t>
            </a:r>
          </a:p>
          <a:p>
            <a:pPr marL="357188" lvl="1" indent="-174625" algn="just">
              <a:spcAft>
                <a:spcPts val="1000"/>
              </a:spcAft>
              <a:buFont typeface="Arial" pitchFamily="34" charset="0"/>
              <a:buChar char="•"/>
            </a:pPr>
            <a:r>
              <a:rPr lang="en-US" sz="1500">
                <a:latin typeface="Bookman Old Style" pitchFamily="18" charset="0"/>
              </a:rPr>
              <a:t>May not have the same aesthetic appeal as wood or fiberglass.</a:t>
            </a:r>
          </a:p>
          <a:p>
            <a:pPr marL="357188" lvl="1" indent="-174625" algn="just">
              <a:spcAft>
                <a:spcPts val="1000"/>
              </a:spcAft>
              <a:buFont typeface="Arial" pitchFamily="34" charset="0"/>
              <a:buChar char="•"/>
            </a:pPr>
            <a:r>
              <a:rPr lang="en-US" sz="1500">
                <a:latin typeface="Bookman Old Style" pitchFamily="18" charset="0"/>
              </a:rPr>
              <a:t>Can fade or become brittle over time with exposure to extreme sunlight.</a:t>
            </a:r>
          </a:p>
        </p:txBody>
      </p:sp>
      <p:cxnSp>
        <p:nvCxnSpPr>
          <p:cNvPr id="6" name="Straight Connector 5"/>
          <p:cNvCxnSpPr/>
          <p:nvPr/>
        </p:nvCxnSpPr>
        <p:spPr>
          <a:xfrm rot="5400000">
            <a:off x="2322497" y="2536031"/>
            <a:ext cx="4500594"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282" y="357172"/>
            <a:ext cx="4000528" cy="4339650"/>
          </a:xfrm>
          <a:prstGeom prst="rect">
            <a:avLst/>
          </a:prstGeom>
        </p:spPr>
        <p:txBody>
          <a:bodyPr wrap="square">
            <a:spAutoFit/>
          </a:bodyPr>
          <a:lstStyle/>
          <a:p>
            <a:pPr algn="just">
              <a:spcAft>
                <a:spcPts val="400"/>
              </a:spcAft>
            </a:pPr>
            <a:r>
              <a:rPr lang="en-US" sz="1400" b="1">
                <a:latin typeface="Bookman Old Style" pitchFamily="18" charset="0"/>
              </a:rPr>
              <a:t>5. Composite Doors: </a:t>
            </a:r>
            <a:r>
              <a:rPr lang="en-US" sz="1400"/>
              <a:t>(</a:t>
            </a:r>
            <a:r>
              <a:rPr lang="en-US" sz="1400" i="1" u="sng"/>
              <a:t>U-value</a:t>
            </a:r>
            <a:r>
              <a:rPr lang="en-US" sz="1400"/>
              <a:t>: 2 to 3.5 W/m</a:t>
            </a:r>
            <a:r>
              <a:rPr lang="en-US" sz="1400" baseline="30000"/>
              <a:t>2</a:t>
            </a:r>
            <a:r>
              <a:rPr lang="en-US" sz="1400"/>
              <a:t>k)</a:t>
            </a:r>
          </a:p>
          <a:p>
            <a:pPr indent="357188" algn="just">
              <a:lnSpc>
                <a:spcPts val="2000"/>
              </a:lnSpc>
              <a:spcAft>
                <a:spcPts val="400"/>
              </a:spcAft>
            </a:pPr>
            <a:r>
              <a:rPr lang="en-US" sz="1400">
                <a:latin typeface="Bookman Old Style" pitchFamily="18" charset="0"/>
              </a:rPr>
              <a:t>It is a combination of materials, often including wood, fiberglass, and foam insulation.</a:t>
            </a:r>
          </a:p>
          <a:p>
            <a:pPr algn="just">
              <a:spcAft>
                <a:spcPts val="400"/>
              </a:spcAft>
            </a:pPr>
            <a:r>
              <a:rPr lang="en-US" sz="1400" i="1">
                <a:latin typeface="Bookman Old Style" pitchFamily="18" charset="0"/>
              </a:rPr>
              <a:t>Advantages:</a:t>
            </a:r>
            <a:endParaRPr lang="en-US" sz="1400">
              <a:latin typeface="Bookman Old Style" pitchFamily="18" charset="0"/>
            </a:endParaRPr>
          </a:p>
          <a:p>
            <a:pPr marL="357188" lvl="1" indent="-174625" algn="just">
              <a:spcAft>
                <a:spcPts val="400"/>
              </a:spcAft>
              <a:buFont typeface="Arial" pitchFamily="34" charset="0"/>
              <a:buChar char="•"/>
            </a:pPr>
            <a:r>
              <a:rPr lang="en-US" sz="1400">
                <a:latin typeface="Bookman Old Style" pitchFamily="18" charset="0"/>
              </a:rPr>
              <a:t>Excellent insulation properties.</a:t>
            </a:r>
          </a:p>
          <a:p>
            <a:pPr marL="357188" lvl="1" indent="-174625" algn="just">
              <a:spcAft>
                <a:spcPts val="400"/>
              </a:spcAft>
              <a:buFont typeface="Arial" pitchFamily="34" charset="0"/>
              <a:buChar char="•"/>
            </a:pPr>
            <a:r>
              <a:rPr lang="en-US" sz="1400">
                <a:latin typeface="Bookman Old Style" pitchFamily="18" charset="0"/>
              </a:rPr>
              <a:t>Durable and resistant to warping, cracking, and rot.</a:t>
            </a:r>
          </a:p>
          <a:p>
            <a:pPr marL="357188" lvl="1" indent="-174625" algn="just">
              <a:spcAft>
                <a:spcPts val="400"/>
              </a:spcAft>
              <a:buFont typeface="Arial" pitchFamily="34" charset="0"/>
              <a:buChar char="•"/>
            </a:pPr>
            <a:r>
              <a:rPr lang="en-US" sz="1400">
                <a:latin typeface="Bookman Old Style" pitchFamily="18" charset="0"/>
              </a:rPr>
              <a:t>Can mimic the look of wood while offering better insulation.</a:t>
            </a:r>
          </a:p>
          <a:p>
            <a:pPr algn="just">
              <a:spcAft>
                <a:spcPts val="400"/>
              </a:spcAft>
            </a:pPr>
            <a:r>
              <a:rPr lang="en-US" sz="1400" i="1">
                <a:latin typeface="Bookman Old Style" pitchFamily="18" charset="0"/>
              </a:rPr>
              <a:t>Disadvantages:</a:t>
            </a:r>
            <a:endParaRPr lang="en-US" sz="1400">
              <a:latin typeface="Bookman Old Style" pitchFamily="18" charset="0"/>
            </a:endParaRPr>
          </a:p>
          <a:p>
            <a:pPr marL="357188" lvl="1" indent="-174625" algn="just">
              <a:spcAft>
                <a:spcPts val="400"/>
              </a:spcAft>
              <a:buFont typeface="Arial" pitchFamily="34" charset="0"/>
              <a:buChar char="•"/>
            </a:pPr>
            <a:r>
              <a:rPr lang="en-US" sz="1400">
                <a:latin typeface="Bookman Old Style" pitchFamily="18" charset="0"/>
              </a:rPr>
              <a:t>Can be more expensive than some other materials.</a:t>
            </a:r>
          </a:p>
          <a:p>
            <a:pPr marL="357188" lvl="1" indent="-174625" algn="just">
              <a:spcAft>
                <a:spcPts val="400"/>
              </a:spcAft>
              <a:buFont typeface="Arial" pitchFamily="34" charset="0"/>
              <a:buChar char="•"/>
            </a:pPr>
            <a:r>
              <a:rPr lang="en-US" sz="1400">
                <a:latin typeface="Bookman Old Style" pitchFamily="18" charset="0"/>
              </a:rPr>
              <a:t>Limited design options compared to wood.</a:t>
            </a:r>
          </a:p>
          <a:p>
            <a:pPr marL="357188" lvl="1" indent="-174625" algn="just">
              <a:spcAft>
                <a:spcPts val="400"/>
              </a:spcAft>
              <a:buFont typeface="Arial" pitchFamily="34" charset="0"/>
              <a:buChar char="•"/>
            </a:pPr>
            <a:r>
              <a:rPr lang="en-US" sz="1400">
                <a:latin typeface="Bookman Old Style" pitchFamily="18" charset="0"/>
              </a:rPr>
              <a:t>Susceptible to fading or discoloration in extreme sunlight.</a:t>
            </a:r>
          </a:p>
        </p:txBody>
      </p:sp>
      <p:sp>
        <p:nvSpPr>
          <p:cNvPr id="3" name="Rectangle 2"/>
          <p:cNvSpPr/>
          <p:nvPr/>
        </p:nvSpPr>
        <p:spPr>
          <a:xfrm>
            <a:off x="4357686" y="357172"/>
            <a:ext cx="4357718" cy="4144724"/>
          </a:xfrm>
          <a:prstGeom prst="rect">
            <a:avLst/>
          </a:prstGeom>
        </p:spPr>
        <p:txBody>
          <a:bodyPr wrap="square">
            <a:spAutoFit/>
          </a:bodyPr>
          <a:lstStyle/>
          <a:p>
            <a:pPr>
              <a:spcAft>
                <a:spcPts val="800"/>
              </a:spcAft>
            </a:pPr>
            <a:r>
              <a:rPr lang="en-US" sz="1500" b="1">
                <a:latin typeface="Bookman Old Style" pitchFamily="18" charset="0"/>
              </a:rPr>
              <a:t>6. Glass Doors </a:t>
            </a:r>
            <a:r>
              <a:rPr lang="en-US" sz="1300" b="1">
                <a:latin typeface="Bookman Old Style" pitchFamily="18" charset="0"/>
              </a:rPr>
              <a:t>(Double Glazed or Triple Glazed):</a:t>
            </a:r>
            <a:r>
              <a:rPr lang="en-US" sz="1400" b="1">
                <a:latin typeface="Bookman Old Style" pitchFamily="18" charset="0"/>
              </a:rPr>
              <a:t> </a:t>
            </a:r>
            <a:r>
              <a:rPr lang="en-US" sz="1400"/>
              <a:t>(</a:t>
            </a:r>
            <a:r>
              <a:rPr lang="en-US" sz="1400" i="1" u="sng"/>
              <a:t>U-value</a:t>
            </a:r>
            <a:r>
              <a:rPr lang="en-US" sz="1400"/>
              <a:t>: 0.7 to 2.8 W/m</a:t>
            </a:r>
            <a:r>
              <a:rPr lang="en-US" sz="1400" baseline="30000"/>
              <a:t>2</a:t>
            </a:r>
            <a:r>
              <a:rPr lang="en-US" sz="1400"/>
              <a:t>k)</a:t>
            </a:r>
            <a:endParaRPr lang="en-US" sz="1300">
              <a:latin typeface="Bookman Old Style" pitchFamily="18" charset="0"/>
            </a:endParaRPr>
          </a:p>
          <a:p>
            <a:pPr>
              <a:spcAft>
                <a:spcPts val="800"/>
              </a:spcAft>
            </a:pPr>
            <a:r>
              <a:rPr lang="en-US" sz="1500" i="1">
                <a:latin typeface="Bookman Old Style" pitchFamily="18" charset="0"/>
              </a:rPr>
              <a:t>Advantages:</a:t>
            </a:r>
            <a:endParaRPr lang="en-US" sz="1500">
              <a:latin typeface="Bookman Old Style" pitchFamily="18" charset="0"/>
            </a:endParaRPr>
          </a:p>
          <a:p>
            <a:pPr marL="354013" lvl="1" indent="-171450">
              <a:spcAft>
                <a:spcPts val="800"/>
              </a:spcAft>
              <a:buFont typeface="Arial" pitchFamily="34" charset="0"/>
              <a:buChar char="•"/>
            </a:pPr>
            <a:r>
              <a:rPr lang="en-US" sz="1500">
                <a:latin typeface="Bookman Old Style" pitchFamily="18" charset="0"/>
              </a:rPr>
              <a:t>Good natural light and aesthetic appeal.</a:t>
            </a:r>
          </a:p>
          <a:p>
            <a:pPr marL="354013" lvl="1" indent="-171450">
              <a:spcAft>
                <a:spcPts val="800"/>
              </a:spcAft>
              <a:buFont typeface="Arial" pitchFamily="34" charset="0"/>
              <a:buChar char="•"/>
            </a:pPr>
            <a:r>
              <a:rPr lang="en-US" sz="1500">
                <a:latin typeface="Bookman Old Style" pitchFamily="18" charset="0"/>
              </a:rPr>
              <a:t>Excellent insulation when double or triple glazed.</a:t>
            </a:r>
          </a:p>
          <a:p>
            <a:pPr marL="354013" lvl="1" indent="-171450">
              <a:spcAft>
                <a:spcPts val="800"/>
              </a:spcAft>
              <a:buFont typeface="Arial" pitchFamily="34" charset="0"/>
              <a:buChar char="•"/>
            </a:pPr>
            <a:r>
              <a:rPr lang="en-US" sz="1500">
                <a:latin typeface="Bookman Old Style" pitchFamily="18" charset="0"/>
              </a:rPr>
              <a:t>Energy-efficient if properly insulated.</a:t>
            </a:r>
          </a:p>
          <a:p>
            <a:pPr>
              <a:spcAft>
                <a:spcPts val="800"/>
              </a:spcAft>
            </a:pPr>
            <a:r>
              <a:rPr lang="en-US" sz="1500" i="1">
                <a:latin typeface="Bookman Old Style" pitchFamily="18" charset="0"/>
              </a:rPr>
              <a:t>Disadvantages:</a:t>
            </a:r>
            <a:endParaRPr lang="en-US" sz="1500">
              <a:latin typeface="Bookman Old Style" pitchFamily="18" charset="0"/>
            </a:endParaRPr>
          </a:p>
          <a:p>
            <a:pPr marL="357188" lvl="1" indent="-174625">
              <a:spcAft>
                <a:spcPts val="800"/>
              </a:spcAft>
              <a:buFont typeface="Arial" pitchFamily="34" charset="0"/>
              <a:buChar char="•"/>
            </a:pPr>
            <a:r>
              <a:rPr lang="en-US" sz="1500">
                <a:latin typeface="Bookman Old Style" pitchFamily="18" charset="0"/>
              </a:rPr>
              <a:t>Poor insulation if not double or triple glazed.</a:t>
            </a:r>
          </a:p>
          <a:p>
            <a:pPr marL="357188" lvl="1" indent="-174625">
              <a:spcAft>
                <a:spcPts val="800"/>
              </a:spcAft>
              <a:buFont typeface="Arial" pitchFamily="34" charset="0"/>
              <a:buChar char="•"/>
            </a:pPr>
            <a:r>
              <a:rPr lang="en-US" sz="1500">
                <a:latin typeface="Bookman Old Style" pitchFamily="18" charset="0"/>
              </a:rPr>
              <a:t>Less privacy and security compared to solid doors.</a:t>
            </a:r>
          </a:p>
          <a:p>
            <a:pPr marL="357188" lvl="1" indent="-174625">
              <a:spcAft>
                <a:spcPts val="800"/>
              </a:spcAft>
              <a:buFont typeface="Arial" pitchFamily="34" charset="0"/>
              <a:buChar char="•"/>
            </a:pPr>
            <a:r>
              <a:rPr lang="en-US" sz="1500">
                <a:latin typeface="Bookman Old Style" pitchFamily="18" charset="0"/>
              </a:rPr>
              <a:t>Can be expensive, especially with high-quality glazing.</a:t>
            </a:r>
          </a:p>
        </p:txBody>
      </p:sp>
      <p:cxnSp>
        <p:nvCxnSpPr>
          <p:cNvPr id="5" name="Straight Connector 4"/>
          <p:cNvCxnSpPr/>
          <p:nvPr/>
        </p:nvCxnSpPr>
        <p:spPr>
          <a:xfrm rot="5400000">
            <a:off x="2036745" y="2536031"/>
            <a:ext cx="4500594"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2" descr="Fiberglass Door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948" name="Picture 4" descr="Fiberglass Doors"/>
          <p:cNvPicPr>
            <a:picLocks noChangeAspect="1" noChangeArrowheads="1"/>
          </p:cNvPicPr>
          <p:nvPr/>
        </p:nvPicPr>
        <p:blipFill>
          <a:blip r:embed="rId2"/>
          <a:srcRect r="9091"/>
          <a:stretch>
            <a:fillRect/>
          </a:stretch>
        </p:blipFill>
        <p:spPr bwMode="auto">
          <a:xfrm>
            <a:off x="357158" y="285734"/>
            <a:ext cx="2000264" cy="2000264"/>
          </a:xfrm>
          <a:prstGeom prst="rect">
            <a:avLst/>
          </a:prstGeom>
          <a:noFill/>
        </p:spPr>
      </p:pic>
      <p:pic>
        <p:nvPicPr>
          <p:cNvPr id="82950" name="Picture 6" descr="Beautiful Wooden Door Stock Photo - Download Image Now - Door, Wood -  Material, Front Door - iStock"/>
          <p:cNvPicPr>
            <a:picLocks noChangeAspect="1" noChangeArrowheads="1"/>
          </p:cNvPicPr>
          <p:nvPr/>
        </p:nvPicPr>
        <p:blipFill>
          <a:blip r:embed="rId3"/>
          <a:srcRect/>
          <a:stretch>
            <a:fillRect/>
          </a:stretch>
        </p:blipFill>
        <p:spPr bwMode="auto">
          <a:xfrm>
            <a:off x="2714612" y="272894"/>
            <a:ext cx="2211885" cy="2013104"/>
          </a:xfrm>
          <a:prstGeom prst="rect">
            <a:avLst/>
          </a:prstGeom>
          <a:noFill/>
        </p:spPr>
      </p:pic>
      <p:pic>
        <p:nvPicPr>
          <p:cNvPr id="82952" name="Picture 8" descr="Hinged Vinyl Door, Color : White at Rs 6,500 / Piece in Kottayam | Sree  Enterprises"/>
          <p:cNvPicPr>
            <a:picLocks noChangeAspect="1" noChangeArrowheads="1"/>
          </p:cNvPicPr>
          <p:nvPr/>
        </p:nvPicPr>
        <p:blipFill>
          <a:blip r:embed="rId4"/>
          <a:srcRect l="10256" t="17949" r="7692" b="12820"/>
          <a:stretch>
            <a:fillRect/>
          </a:stretch>
        </p:blipFill>
        <p:spPr bwMode="auto">
          <a:xfrm>
            <a:off x="500034" y="2714626"/>
            <a:ext cx="2000264" cy="1928826"/>
          </a:xfrm>
          <a:prstGeom prst="rect">
            <a:avLst/>
          </a:prstGeom>
          <a:noFill/>
        </p:spPr>
      </p:pic>
      <p:sp>
        <p:nvSpPr>
          <p:cNvPr id="82954" name="AutoShape 10" descr="Modern White Office Entrance Door Stock Photo - Download Image Now - Door, Sliding  Door, Building Entrance - iStoc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82956" name="Picture 12" descr="Modern White Office Entrance Door Stock Photo - Download Image Now - Door, Sliding  Door, Building Entrance - iStock"/>
          <p:cNvPicPr>
            <a:picLocks noChangeAspect="1" noChangeArrowheads="1"/>
          </p:cNvPicPr>
          <p:nvPr/>
        </p:nvPicPr>
        <p:blipFill>
          <a:blip r:embed="rId5"/>
          <a:srcRect/>
          <a:stretch>
            <a:fillRect/>
          </a:stretch>
        </p:blipFill>
        <p:spPr bwMode="auto">
          <a:xfrm>
            <a:off x="3000364" y="2714626"/>
            <a:ext cx="2571768" cy="1928826"/>
          </a:xfrm>
          <a:prstGeom prst="rect">
            <a:avLst/>
          </a:prstGeom>
          <a:noFill/>
        </p:spPr>
      </p:pic>
      <p:pic>
        <p:nvPicPr>
          <p:cNvPr id="54274" name="Picture 2" descr="Composite Doors - External Composite Doors Guide | Rockdoor"/>
          <p:cNvPicPr>
            <a:picLocks noChangeAspect="1" noChangeArrowheads="1"/>
          </p:cNvPicPr>
          <p:nvPr/>
        </p:nvPicPr>
        <p:blipFill>
          <a:blip r:embed="rId6"/>
          <a:srcRect r="19360"/>
          <a:stretch>
            <a:fillRect/>
          </a:stretch>
        </p:blipFill>
        <p:spPr bwMode="auto">
          <a:xfrm>
            <a:off x="6072198" y="2714626"/>
            <a:ext cx="2443180" cy="1928826"/>
          </a:xfrm>
          <a:prstGeom prst="rect">
            <a:avLst/>
          </a:prstGeom>
          <a:noFill/>
        </p:spPr>
      </p:pic>
      <p:pic>
        <p:nvPicPr>
          <p:cNvPr id="54278" name="Picture 6" descr="Stainless steel doors on Pinterest"/>
          <p:cNvPicPr>
            <a:picLocks noChangeAspect="1" noChangeArrowheads="1"/>
          </p:cNvPicPr>
          <p:nvPr/>
        </p:nvPicPr>
        <p:blipFill>
          <a:blip r:embed="rId7"/>
          <a:srcRect l="13500" t="20000" r="15999" b="13999"/>
          <a:stretch>
            <a:fillRect/>
          </a:stretch>
        </p:blipFill>
        <p:spPr bwMode="auto">
          <a:xfrm>
            <a:off x="5270112" y="285734"/>
            <a:ext cx="2659474" cy="2000264"/>
          </a:xfrm>
          <a:prstGeom prst="rect">
            <a:avLst/>
          </a:prstGeom>
          <a:noFill/>
        </p:spPr>
      </p:pic>
      <p:sp>
        <p:nvSpPr>
          <p:cNvPr id="12" name="TextBox 11"/>
          <p:cNvSpPr txBox="1"/>
          <p:nvPr/>
        </p:nvSpPr>
        <p:spPr>
          <a:xfrm>
            <a:off x="0" y="2304634"/>
            <a:ext cx="8072494" cy="338554"/>
          </a:xfrm>
          <a:prstGeom prst="rect">
            <a:avLst/>
          </a:prstGeom>
          <a:noFill/>
        </p:spPr>
        <p:txBody>
          <a:bodyPr wrap="square" rtlCol="0">
            <a:spAutoFit/>
          </a:bodyPr>
          <a:lstStyle/>
          <a:p>
            <a:r>
              <a:rPr lang="en-IN" sz="1600"/>
              <a:t>               Fibreglass Door	        Wooden Door		       Steel Door</a:t>
            </a:r>
            <a:endParaRPr lang="en-US" sz="1600"/>
          </a:p>
        </p:txBody>
      </p:sp>
      <p:sp>
        <p:nvSpPr>
          <p:cNvPr id="13" name="TextBox 12"/>
          <p:cNvSpPr txBox="1"/>
          <p:nvPr/>
        </p:nvSpPr>
        <p:spPr>
          <a:xfrm>
            <a:off x="428596" y="4662088"/>
            <a:ext cx="8072494" cy="338554"/>
          </a:xfrm>
          <a:prstGeom prst="rect">
            <a:avLst/>
          </a:prstGeom>
          <a:noFill/>
        </p:spPr>
        <p:txBody>
          <a:bodyPr wrap="square" rtlCol="0">
            <a:spAutoFit/>
          </a:bodyPr>
          <a:lstStyle/>
          <a:p>
            <a:r>
              <a:rPr lang="en-IN" sz="1600"/>
              <a:t>              Vinyl Door	                                Glass Door		         Composite Door</a:t>
            </a:r>
            <a:endParaRPr 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85734"/>
            <a:ext cx="7429552" cy="589363"/>
          </a:xfrm>
        </p:spPr>
        <p:txBody>
          <a:bodyPr>
            <a:normAutofit/>
          </a:bodyPr>
          <a:lstStyle/>
          <a:p>
            <a:pPr algn="l"/>
            <a:r>
              <a:rPr lang="en-US" sz="2000" b="1" u="sng">
                <a:solidFill>
                  <a:srgbClr val="C00000"/>
                </a:solidFill>
              </a:rPr>
              <a:t>b) WALLS </a:t>
            </a:r>
            <a:endParaRPr lang="en-US" sz="2000" u="sng">
              <a:solidFill>
                <a:srgbClr val="C00000"/>
              </a:solidFill>
            </a:endParaRPr>
          </a:p>
        </p:txBody>
      </p:sp>
      <p:sp>
        <p:nvSpPr>
          <p:cNvPr id="3" name="Content Placeholder 2"/>
          <p:cNvSpPr>
            <a:spLocks noGrp="1"/>
          </p:cNvSpPr>
          <p:nvPr>
            <p:ph idx="1"/>
          </p:nvPr>
        </p:nvSpPr>
        <p:spPr>
          <a:xfrm>
            <a:off x="357158" y="857238"/>
            <a:ext cx="8358246" cy="3857652"/>
          </a:xfrm>
        </p:spPr>
        <p:txBody>
          <a:bodyPr>
            <a:noAutofit/>
          </a:bodyPr>
          <a:lstStyle/>
          <a:p>
            <a:pPr marL="177800" indent="-177800">
              <a:lnSpc>
                <a:spcPts val="2600"/>
              </a:lnSpc>
              <a:spcAft>
                <a:spcPts val="500"/>
              </a:spcAft>
            </a:pPr>
            <a:r>
              <a:rPr lang="en-US" sz="1500"/>
              <a:t>Walls are a major part of the building envelope, which are exposed to the external environment conditions such as solar radiation, outside air temperature, wind and precipitation </a:t>
            </a:r>
            <a:r>
              <a:rPr lang="en-US" sz="1500" err="1"/>
              <a:t>e.t.c</a:t>
            </a:r>
            <a:r>
              <a:rPr lang="en-US" sz="1500"/>
              <a:t>. </a:t>
            </a:r>
          </a:p>
          <a:p>
            <a:pPr marL="177800" indent="-177800">
              <a:lnSpc>
                <a:spcPts val="2600"/>
              </a:lnSpc>
              <a:spcAft>
                <a:spcPts val="500"/>
              </a:spcAft>
            </a:pPr>
            <a:r>
              <a:rPr lang="en-US" sz="1500"/>
              <a:t>The construction of wall and thereby its heat storing capacity and heat conduction property has a major impact on indoor thermal comfort in naturally ventilated buildings and on cooling loads in air conditioned buildings. </a:t>
            </a:r>
          </a:p>
          <a:p>
            <a:pPr marL="177800" indent="-177800">
              <a:lnSpc>
                <a:spcPts val="2600"/>
              </a:lnSpc>
              <a:spcAft>
                <a:spcPts val="500"/>
              </a:spcAft>
            </a:pPr>
            <a:r>
              <a:rPr lang="en-US" sz="1500"/>
              <a:t>The wall material, thickness, finishes should be selected according to climate zone and building’s comfort requirement. </a:t>
            </a:r>
          </a:p>
          <a:p>
            <a:pPr marL="177800" indent="-177800">
              <a:lnSpc>
                <a:spcPts val="2600"/>
              </a:lnSpc>
              <a:spcAft>
                <a:spcPts val="500"/>
              </a:spcAft>
            </a:pPr>
            <a:r>
              <a:rPr lang="en-US" sz="1500"/>
              <a:t>Wall properties that determine heat transfer are thermal conductivity, thermal resistivity, thermal absorptivity, emissivity, thermal reflectivity and thermal capacity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1900" b="1">
                <a:solidFill>
                  <a:srgbClr val="C00000"/>
                </a:solidFill>
              </a:rPr>
              <a:t>Enhancement of Thermal Performance of Walls: </a:t>
            </a:r>
            <a:endParaRPr lang="en-US" sz="1900">
              <a:solidFill>
                <a:srgbClr val="C00000"/>
              </a:solidFill>
            </a:endParaRPr>
          </a:p>
        </p:txBody>
      </p:sp>
      <p:sp>
        <p:nvSpPr>
          <p:cNvPr id="3" name="Content Placeholder 2"/>
          <p:cNvSpPr>
            <a:spLocks noGrp="1"/>
          </p:cNvSpPr>
          <p:nvPr>
            <p:ph idx="1"/>
          </p:nvPr>
        </p:nvSpPr>
        <p:spPr>
          <a:xfrm>
            <a:off x="357158" y="714362"/>
            <a:ext cx="8429684" cy="4143403"/>
          </a:xfrm>
        </p:spPr>
        <p:txBody>
          <a:bodyPr>
            <a:normAutofit lnSpcReduction="10000"/>
          </a:bodyPr>
          <a:lstStyle/>
          <a:p>
            <a:pPr>
              <a:buNone/>
            </a:pPr>
            <a:r>
              <a:rPr lang="en-US"/>
              <a:t>Thermal performance of walls can be improved by following ways: </a:t>
            </a:r>
          </a:p>
          <a:p>
            <a:pPr marL="271463" indent="-271463">
              <a:buFont typeface="+mj-lt"/>
              <a:buAutoNum type="romanLcPeriod"/>
            </a:pPr>
            <a:r>
              <a:rPr lang="en-US" b="1"/>
              <a:t>Thermal insulation (Applying insulation on wall surface): </a:t>
            </a:r>
          </a:p>
          <a:p>
            <a:pPr marL="541338" lvl="1" indent="-269875">
              <a:spcAft>
                <a:spcPts val="400"/>
              </a:spcAft>
              <a:buFont typeface="Wingdings" pitchFamily="2" charset="2"/>
              <a:buChar char="q"/>
            </a:pPr>
            <a:r>
              <a:rPr lang="en-US"/>
              <a:t>Insulation plays an important role in reducing the thermal conductance of walls. </a:t>
            </a:r>
          </a:p>
          <a:p>
            <a:pPr marL="541338" lvl="1" indent="-269875">
              <a:spcAft>
                <a:spcPts val="400"/>
              </a:spcAft>
              <a:buFont typeface="Wingdings" pitchFamily="2" charset="2"/>
              <a:buChar char="q"/>
            </a:pPr>
            <a:r>
              <a:rPr lang="en-US"/>
              <a:t>The effect of insulation is to reduce heat gain and heat loss. </a:t>
            </a:r>
          </a:p>
          <a:p>
            <a:pPr marL="541338" lvl="1" indent="-269875">
              <a:spcAft>
                <a:spcPts val="400"/>
              </a:spcAft>
              <a:buFont typeface="Wingdings" pitchFamily="2" charset="2"/>
              <a:buChar char="q"/>
            </a:pPr>
            <a:r>
              <a:rPr lang="en-US"/>
              <a:t>Insulation should always be placed on the hotter side of the surface. </a:t>
            </a:r>
          </a:p>
          <a:p>
            <a:pPr marL="541338" lvl="1" indent="-269875">
              <a:spcAft>
                <a:spcPts val="400"/>
              </a:spcAft>
              <a:buFont typeface="Wingdings" pitchFamily="2" charset="2"/>
              <a:buChar char="q"/>
            </a:pPr>
            <a:r>
              <a:rPr lang="en-US"/>
              <a:t>In hot climate zone, insulation should be placed on the external side of wall composition. </a:t>
            </a:r>
          </a:p>
          <a:p>
            <a:pPr marL="541338" lvl="1" indent="-269875">
              <a:spcAft>
                <a:spcPts val="400"/>
              </a:spcAft>
              <a:buFont typeface="Wingdings" pitchFamily="2" charset="2"/>
              <a:buChar char="q"/>
            </a:pPr>
            <a:r>
              <a:rPr lang="en-US"/>
              <a:t>Insulation also controls the interior mean radiant temperature (MRT) by isolating the interior surfaces from the impacts of exterior conditions. </a:t>
            </a:r>
          </a:p>
          <a:p>
            <a:pPr marL="541338" lvl="1" indent="-269875">
              <a:spcAft>
                <a:spcPts val="400"/>
              </a:spcAft>
              <a:buFont typeface="Wingdings" pitchFamily="2" charset="2"/>
              <a:buChar char="q"/>
            </a:pPr>
            <a:r>
              <a:rPr lang="en-US"/>
              <a:t>Insulation along with infiltration control is important for reducing heating and cooling loads in simple occupancy (skin) load dominated buildings such as residences.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571487"/>
            <a:ext cx="5072098" cy="4000527"/>
          </a:xfrm>
        </p:spPr>
        <p:txBody>
          <a:bodyPr>
            <a:normAutofit fontScale="85000" lnSpcReduction="10000"/>
          </a:bodyPr>
          <a:lstStyle/>
          <a:p>
            <a:pPr marL="271463" lvl="1" indent="-271463">
              <a:spcAft>
                <a:spcPts val="600"/>
              </a:spcAft>
              <a:buFont typeface="Wingdings" pitchFamily="2" charset="2"/>
              <a:buChar char="q"/>
            </a:pPr>
            <a:r>
              <a:rPr lang="en-US" sz="1600"/>
              <a:t>In buildings, that are internal load dominated such as offices with high equipment load, the insulation thickness and properties should be determined based on thermal performance analysis including the role of insulation in reducing cooling energy consumption, particularly in hot and dry, composite and warm humid climates. </a:t>
            </a:r>
          </a:p>
          <a:p>
            <a:pPr marL="271463" lvl="1" indent="-271463">
              <a:spcAft>
                <a:spcPts val="600"/>
              </a:spcAft>
              <a:buFont typeface="Wingdings" pitchFamily="2" charset="2"/>
              <a:buChar char="q"/>
            </a:pPr>
            <a:r>
              <a:rPr lang="en-US" sz="1600"/>
              <a:t>Thermal insulation may be made from a variety of materials and in several forms.</a:t>
            </a:r>
          </a:p>
          <a:p>
            <a:pPr marL="271463" lvl="1" indent="-271463">
              <a:spcAft>
                <a:spcPts val="600"/>
              </a:spcAft>
              <a:buFont typeface="Wingdings" pitchFamily="2" charset="2"/>
              <a:buChar char="q"/>
            </a:pPr>
            <a:r>
              <a:rPr lang="en-IN" sz="1600"/>
              <a:t>Examples of insulation materials are </a:t>
            </a:r>
            <a:r>
              <a:rPr lang="en-US" sz="1600"/>
              <a:t>Polyurethane Foam, Glass wool, Mineral wool, Cellulose insulation, Spray foam </a:t>
            </a:r>
            <a:r>
              <a:rPr lang="en-US" sz="1600" err="1"/>
              <a:t>e.t.c</a:t>
            </a:r>
            <a:r>
              <a:rPr lang="en-US" sz="1600"/>
              <a:t>.</a:t>
            </a:r>
          </a:p>
          <a:p>
            <a:pPr>
              <a:spcAft>
                <a:spcPts val="300"/>
              </a:spcAft>
              <a:buNone/>
            </a:pPr>
            <a:endParaRPr lang="en-US"/>
          </a:p>
        </p:txBody>
      </p:sp>
      <p:pic>
        <p:nvPicPr>
          <p:cNvPr id="49154" name="Picture 2" descr="What's the best way to insulate solid walls? - RMS Energy Solutions"/>
          <p:cNvPicPr>
            <a:picLocks noChangeAspect="1" noChangeArrowheads="1"/>
          </p:cNvPicPr>
          <p:nvPr/>
        </p:nvPicPr>
        <p:blipFill>
          <a:blip r:embed="rId3"/>
          <a:srcRect l="3636" t="3636" r="5455" b="1818"/>
          <a:stretch>
            <a:fillRect/>
          </a:stretch>
        </p:blipFill>
        <p:spPr bwMode="auto">
          <a:xfrm>
            <a:off x="5429256" y="851523"/>
            <a:ext cx="3500462" cy="3640481"/>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142858"/>
            <a:ext cx="7429552" cy="589363"/>
          </a:xfrm>
        </p:spPr>
        <p:txBody>
          <a:bodyPr>
            <a:normAutofit/>
          </a:bodyPr>
          <a:lstStyle/>
          <a:p>
            <a:r>
              <a:rPr lang="en-US">
                <a:solidFill>
                  <a:srgbClr val="C00000"/>
                </a:solidFill>
              </a:rPr>
              <a:t> </a:t>
            </a:r>
            <a:r>
              <a:rPr lang="en-US" b="1">
                <a:solidFill>
                  <a:srgbClr val="C00000"/>
                </a:solidFill>
              </a:rPr>
              <a:t>BUILDING FORM, ORIENTATION AND SHADING </a:t>
            </a:r>
            <a:endParaRPr lang="en-US">
              <a:solidFill>
                <a:srgbClr val="C00000"/>
              </a:solidFill>
            </a:endParaRPr>
          </a:p>
        </p:txBody>
      </p:sp>
      <p:sp>
        <p:nvSpPr>
          <p:cNvPr id="3" name="Content Placeholder 2"/>
          <p:cNvSpPr>
            <a:spLocks noGrp="1"/>
          </p:cNvSpPr>
          <p:nvPr>
            <p:ph idx="1"/>
          </p:nvPr>
        </p:nvSpPr>
        <p:spPr>
          <a:xfrm>
            <a:off x="142844" y="714362"/>
            <a:ext cx="5786478" cy="4214842"/>
          </a:xfrm>
        </p:spPr>
        <p:txBody>
          <a:bodyPr>
            <a:normAutofit lnSpcReduction="10000"/>
          </a:bodyPr>
          <a:lstStyle/>
          <a:p>
            <a:pPr marL="0" indent="355600">
              <a:spcAft>
                <a:spcPts val="600"/>
              </a:spcAft>
              <a:buNone/>
            </a:pPr>
            <a:r>
              <a:rPr lang="en-US" sz="1400"/>
              <a:t>The development shall plan on locating, orienting &amp; shading the building so that, </a:t>
            </a:r>
          </a:p>
          <a:p>
            <a:pPr marL="355600" lvl="1" indent="-261938">
              <a:spcAft>
                <a:spcPts val="600"/>
              </a:spcAft>
              <a:buFont typeface="+mj-lt"/>
              <a:buAutoNum type="alphaLcParenR"/>
            </a:pPr>
            <a:r>
              <a:rPr lang="en-US" sz="1350"/>
              <a:t>There is adequate provision for external shading of the facades during the peak summer season</a:t>
            </a:r>
          </a:p>
          <a:p>
            <a:pPr marL="355600" lvl="1" indent="-261938">
              <a:spcAft>
                <a:spcPts val="600"/>
              </a:spcAft>
              <a:buFont typeface="+mj-lt"/>
              <a:buAutoNum type="alphaLcParenR"/>
            </a:pPr>
            <a:r>
              <a:rPr lang="en-US" sz="1350"/>
              <a:t>There is adequate provision for vertical shading to prevent direct solar radiation and glare due to low altitude sun angles, specifically on the eastern and western facades</a:t>
            </a:r>
          </a:p>
          <a:p>
            <a:pPr marL="355600" lvl="1" indent="-261938">
              <a:spcAft>
                <a:spcPts val="600"/>
              </a:spcAft>
              <a:buFont typeface="+mj-lt"/>
              <a:buAutoNum type="alphaLcParenR"/>
            </a:pPr>
            <a:r>
              <a:rPr lang="en-US" sz="1350"/>
              <a:t>The building is oriented optimally based on sun-path and engineering analysis and </a:t>
            </a:r>
          </a:p>
          <a:p>
            <a:pPr marL="355600" lvl="1" indent="-261938">
              <a:buFont typeface="+mj-lt"/>
              <a:buAutoNum type="alphaLcParenR"/>
            </a:pPr>
            <a:r>
              <a:rPr lang="en-US" sz="1350"/>
              <a:t>There is adequate protection for the building envelope against thermal losses, drafts and degradation by natural elements such as wind, dust, sand, snow, rainwater, hail, etc.</a:t>
            </a:r>
          </a:p>
        </p:txBody>
      </p:sp>
      <p:sp>
        <p:nvSpPr>
          <p:cNvPr id="69634" name="AutoShape 2" descr="Shading home windows for summer | Sustainability Victori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9636" name="Picture 4" descr="Shading home windows for summer | Sustainability Victoria"/>
          <p:cNvPicPr>
            <a:picLocks noChangeAspect="1" noChangeArrowheads="1"/>
          </p:cNvPicPr>
          <p:nvPr/>
        </p:nvPicPr>
        <p:blipFill>
          <a:blip r:embed="rId2"/>
          <a:srcRect l="15000" r="4999"/>
          <a:stretch>
            <a:fillRect/>
          </a:stretch>
        </p:blipFill>
        <p:spPr bwMode="auto">
          <a:xfrm>
            <a:off x="6095993" y="2857502"/>
            <a:ext cx="2762287" cy="2071702"/>
          </a:xfrm>
          <a:prstGeom prst="rect">
            <a:avLst/>
          </a:prstGeom>
          <a:noFill/>
        </p:spPr>
      </p:pic>
      <p:sp>
        <p:nvSpPr>
          <p:cNvPr id="69638" name="AutoShape 6" descr="Window Sun Shade Designs for House | Blowing Ide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9640" name="AutoShape 8" descr="Window Sun Shade Designs for House | Blowing Idea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9641" name="Picture 9" descr="C:\Users\win\Downloads\Aluminum-Window-Awning.jpg.jpg"/>
          <p:cNvPicPr>
            <a:picLocks noChangeAspect="1" noChangeArrowheads="1"/>
          </p:cNvPicPr>
          <p:nvPr/>
        </p:nvPicPr>
        <p:blipFill>
          <a:blip r:embed="rId3" cstate="print"/>
          <a:srcRect/>
          <a:stretch>
            <a:fillRect/>
          </a:stretch>
        </p:blipFill>
        <p:spPr bwMode="auto">
          <a:xfrm>
            <a:off x="6072198" y="928676"/>
            <a:ext cx="2805118" cy="1780374"/>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20" y="285734"/>
            <a:ext cx="8501122" cy="4500594"/>
          </a:xfrm>
        </p:spPr>
        <p:txBody>
          <a:bodyPr>
            <a:noAutofit/>
          </a:bodyPr>
          <a:lstStyle/>
          <a:p>
            <a:pPr marL="271463" lvl="1" indent="-271463">
              <a:buFont typeface="Wingdings" pitchFamily="2" charset="2"/>
              <a:buChar char="q"/>
            </a:pPr>
            <a:r>
              <a:rPr lang="en-US"/>
              <a:t>Insulation materials are divided into following five categories: </a:t>
            </a:r>
          </a:p>
          <a:p>
            <a:pPr marL="627063" lvl="2" indent="-271463">
              <a:buFont typeface="+mj-lt"/>
              <a:buAutoNum type="arabicPeriod"/>
            </a:pPr>
            <a:r>
              <a:rPr lang="en-US" sz="1400"/>
              <a:t>Rigid or semi rigid blocks and boards </a:t>
            </a:r>
            <a:r>
              <a:rPr lang="en-US" sz="1400" i="1"/>
              <a:t>(Ex: mineral wool, expanded polystyrene boards)</a:t>
            </a:r>
            <a:r>
              <a:rPr lang="en-US" sz="1400"/>
              <a:t> </a:t>
            </a:r>
          </a:p>
          <a:p>
            <a:pPr marL="627063" lvl="2" indent="-271463">
              <a:buFont typeface="+mj-lt"/>
              <a:buAutoNum type="arabicPeriod"/>
            </a:pPr>
            <a:r>
              <a:rPr lang="en-US" sz="1400"/>
              <a:t>Boards with impact or weather resistant surfaces suitable as exterior grade material</a:t>
            </a:r>
          </a:p>
          <a:p>
            <a:pPr marL="627063" lvl="2" indent="-271463">
              <a:buFont typeface="+mj-lt"/>
              <a:buAutoNum type="arabicPeriod"/>
            </a:pPr>
            <a:r>
              <a:rPr lang="en-US" sz="1400"/>
              <a:t>Loose fill </a:t>
            </a:r>
            <a:r>
              <a:rPr lang="en-US" sz="1400" i="1"/>
              <a:t>(Such as, cellulose, </a:t>
            </a:r>
            <a:r>
              <a:rPr lang="en-US" sz="1400" i="1" err="1"/>
              <a:t>fibre</a:t>
            </a:r>
            <a:r>
              <a:rPr lang="en-US" sz="1400" i="1"/>
              <a:t> glass)</a:t>
            </a:r>
          </a:p>
          <a:p>
            <a:pPr marL="627063" lvl="2" indent="-271463">
              <a:buFont typeface="+mj-lt"/>
              <a:buAutoNum type="arabicPeriod"/>
            </a:pPr>
            <a:r>
              <a:rPr lang="en-US" sz="1400"/>
              <a:t>Foam and dry spray </a:t>
            </a:r>
            <a:r>
              <a:rPr lang="en-US" sz="1400" i="1"/>
              <a:t>(Such as, polyurethane or </a:t>
            </a:r>
            <a:r>
              <a:rPr lang="en-US" sz="1400" i="1" err="1"/>
              <a:t>polyisocyanurate</a:t>
            </a:r>
            <a:r>
              <a:rPr lang="en-US" sz="1400" i="1"/>
              <a:t>)</a:t>
            </a:r>
            <a:r>
              <a:rPr lang="en-US" sz="1400"/>
              <a:t> and </a:t>
            </a:r>
          </a:p>
          <a:p>
            <a:pPr marL="627063" lvl="2" indent="-271463">
              <a:buFont typeface="+mj-lt"/>
              <a:buAutoNum type="arabicPeriod"/>
            </a:pPr>
            <a:r>
              <a:rPr lang="en-US" sz="1400"/>
              <a:t>Blankets, felts or sheets </a:t>
            </a:r>
            <a:r>
              <a:rPr lang="en-US" sz="1400" i="1"/>
              <a:t>(Ex: </a:t>
            </a:r>
            <a:r>
              <a:rPr lang="en-US" sz="1400" i="1" err="1"/>
              <a:t>fibre</a:t>
            </a:r>
            <a:r>
              <a:rPr lang="en-US" sz="1400" i="1"/>
              <a:t> glass, mineral wool, closed cell flexible elastomeric foam).</a:t>
            </a:r>
          </a:p>
          <a:p>
            <a:pPr marL="271463" indent="-271463">
              <a:spcAft>
                <a:spcPts val="300"/>
              </a:spcAft>
              <a:buFont typeface="Wingdings" pitchFamily="2" charset="2"/>
              <a:buChar char="q"/>
            </a:pPr>
            <a:r>
              <a:rPr lang="en-US" sz="1400"/>
              <a:t>When specifying insulation, its key properties such as thickness, density, thermal resistivity/ thermal conductivity value at specified temperature, long term thermal retention, fire resistance, moisture resistance (structure open/ closed cell), water </a:t>
            </a:r>
            <a:r>
              <a:rPr lang="en-US" sz="1400" err="1"/>
              <a:t>vapour</a:t>
            </a:r>
            <a:r>
              <a:rPr lang="en-US" sz="1400"/>
              <a:t> diffusion resistance, etc, should be specified. </a:t>
            </a:r>
          </a:p>
          <a:p>
            <a:pPr marL="271463" indent="-271463">
              <a:buFont typeface="Wingdings" pitchFamily="2" charset="2"/>
              <a:buChar char="q"/>
            </a:pPr>
            <a:r>
              <a:rPr lang="en-US" sz="1400"/>
              <a:t>Insulation should be applied as per manufacturers recommendations and in a manner so that it achieves rated insulation in terms of thermal resistance or R-value.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72"/>
            <a:ext cx="8715436" cy="4357717"/>
          </a:xfrm>
        </p:spPr>
        <p:txBody>
          <a:bodyPr>
            <a:noAutofit/>
          </a:bodyPr>
          <a:lstStyle/>
          <a:p>
            <a:pPr marL="400050" indent="-400050">
              <a:spcAft>
                <a:spcPts val="600"/>
              </a:spcAft>
              <a:buNone/>
            </a:pPr>
            <a:r>
              <a:rPr lang="en-US" b="1"/>
              <a:t>ii. Thermal mass (Increasing wall thickness): </a:t>
            </a:r>
          </a:p>
          <a:p>
            <a:pPr marL="355600" lvl="1" indent="-261938">
              <a:lnSpc>
                <a:spcPts val="2000"/>
              </a:lnSpc>
              <a:spcAft>
                <a:spcPts val="600"/>
              </a:spcAft>
              <a:buFont typeface="Wingdings" pitchFamily="2" charset="2"/>
              <a:buChar char="q"/>
            </a:pPr>
            <a:r>
              <a:rPr lang="en-US"/>
              <a:t>Thermal mass enables time delay in impact of external environment on internal conditions. </a:t>
            </a:r>
          </a:p>
          <a:p>
            <a:pPr marL="355600" lvl="1" indent="-261938">
              <a:lnSpc>
                <a:spcPts val="2000"/>
              </a:lnSpc>
              <a:spcAft>
                <a:spcPts val="600"/>
              </a:spcAft>
              <a:buFont typeface="Wingdings" pitchFamily="2" charset="2"/>
              <a:buChar char="q"/>
            </a:pPr>
            <a:r>
              <a:rPr lang="en-US"/>
              <a:t>Thermally massive walls have high thermal capacity, which increases by increasing following</a:t>
            </a:r>
          </a:p>
          <a:p>
            <a:pPr marL="804863" lvl="1" indent="-177800">
              <a:lnSpc>
                <a:spcPts val="2000"/>
              </a:lnSpc>
              <a:spcAft>
                <a:spcPts val="600"/>
              </a:spcAft>
              <a:buFont typeface="Wingdings" pitchFamily="2" charset="2"/>
              <a:buChar char="§"/>
            </a:pPr>
            <a:r>
              <a:rPr lang="en-US"/>
              <a:t>Compactness</a:t>
            </a:r>
          </a:p>
          <a:p>
            <a:pPr marL="804863" lvl="1" indent="-177800">
              <a:lnSpc>
                <a:spcPts val="2000"/>
              </a:lnSpc>
              <a:spcAft>
                <a:spcPts val="600"/>
              </a:spcAft>
              <a:buFont typeface="Wingdings" pitchFamily="2" charset="2"/>
              <a:buChar char="§"/>
            </a:pPr>
            <a:r>
              <a:rPr lang="en-US"/>
              <a:t>Density and </a:t>
            </a:r>
          </a:p>
          <a:p>
            <a:pPr marL="804863" lvl="1" indent="-177800">
              <a:lnSpc>
                <a:spcPts val="2000"/>
              </a:lnSpc>
              <a:spcAft>
                <a:spcPts val="600"/>
              </a:spcAft>
              <a:buFont typeface="Wingdings" pitchFamily="2" charset="2"/>
              <a:buChar char="§"/>
            </a:pPr>
            <a:r>
              <a:rPr lang="en-US"/>
              <a:t>Specific heat capacity of the materials</a:t>
            </a:r>
          </a:p>
          <a:p>
            <a:pPr marL="355600" lvl="1" indent="-261938">
              <a:lnSpc>
                <a:spcPts val="2000"/>
              </a:lnSpc>
              <a:spcAft>
                <a:spcPts val="600"/>
              </a:spcAft>
              <a:buFont typeface="Wingdings" pitchFamily="2" charset="2"/>
              <a:buChar char="q"/>
            </a:pPr>
            <a:r>
              <a:rPr lang="en-US"/>
              <a:t>Walls (and other building elements such as roof and floor) can be used for thermal storage. </a:t>
            </a:r>
          </a:p>
          <a:p>
            <a:pPr marL="355600" lvl="1" indent="-261938">
              <a:lnSpc>
                <a:spcPts val="2000"/>
              </a:lnSpc>
              <a:spcAft>
                <a:spcPts val="600"/>
              </a:spcAft>
              <a:buFont typeface="Wingdings" pitchFamily="2" charset="2"/>
              <a:buChar char="q"/>
            </a:pPr>
            <a:r>
              <a:rPr lang="en-US"/>
              <a:t>The effectiveness of storing heat or coolness can be increased by creating a flow of fluid through the storage media.</a:t>
            </a:r>
          </a:p>
          <a:p>
            <a:pPr marL="355600" indent="-261938">
              <a:lnSpc>
                <a:spcPts val="2000"/>
              </a:lnSpc>
              <a:spcAft>
                <a:spcPts val="600"/>
              </a:spcAft>
              <a:buFont typeface="Wingdings" pitchFamily="2" charset="2"/>
              <a:buChar char="q"/>
            </a:pPr>
            <a:r>
              <a:rPr lang="en-US" sz="1400"/>
              <a:t>Thermal mass is particularly effective in hot- dry climate with larger diurnal range. </a:t>
            </a:r>
          </a:p>
          <a:p>
            <a:pPr marL="355600" indent="-261938">
              <a:lnSpc>
                <a:spcPts val="2000"/>
              </a:lnSpc>
              <a:spcAft>
                <a:spcPts val="600"/>
              </a:spcAft>
              <a:buFont typeface="Wingdings" pitchFamily="2" charset="2"/>
              <a:buChar char="q"/>
            </a:pPr>
            <a:r>
              <a:rPr lang="en-US" sz="1400"/>
              <a:t>The building mass stores heat during daytime when outside temperature is high, and releases it to the inside space during night when outdoor temperature is cooler.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500048"/>
            <a:ext cx="8643998" cy="1357322"/>
          </a:xfrm>
        </p:spPr>
        <p:txBody>
          <a:bodyPr>
            <a:noAutofit/>
          </a:bodyPr>
          <a:lstStyle/>
          <a:p>
            <a:pPr marL="271463" indent="-271463">
              <a:lnSpc>
                <a:spcPts val="2200"/>
              </a:lnSpc>
              <a:buFont typeface="Wingdings" pitchFamily="2" charset="2"/>
              <a:buChar char="q"/>
            </a:pPr>
            <a:r>
              <a:rPr lang="en-US" sz="1400"/>
              <a:t>Thermal mass is also used in storing heat during daytime in cold climates, to release </a:t>
            </a:r>
          </a:p>
          <a:p>
            <a:pPr marL="271463" indent="-271463">
              <a:lnSpc>
                <a:spcPts val="2200"/>
              </a:lnSpc>
              <a:spcBef>
                <a:spcPts val="0"/>
              </a:spcBef>
              <a:spcAft>
                <a:spcPts val="300"/>
              </a:spcAft>
              <a:buNone/>
            </a:pPr>
            <a:r>
              <a:rPr lang="en-US" sz="1400"/>
              <a:t>	 it into the space during night, to warm it up when outdoor conditions are colder. </a:t>
            </a:r>
          </a:p>
          <a:p>
            <a:pPr marL="271463" indent="-271463">
              <a:lnSpc>
                <a:spcPts val="2200"/>
              </a:lnSpc>
              <a:spcAft>
                <a:spcPts val="400"/>
              </a:spcAft>
              <a:buFont typeface="Wingdings" pitchFamily="2" charset="2"/>
              <a:buChar char="q"/>
            </a:pPr>
            <a:r>
              <a:rPr lang="en-US" sz="1400"/>
              <a:t>Materials </a:t>
            </a:r>
            <a:r>
              <a:rPr lang="en-US" sz="1400" i="1"/>
              <a:t>such as concrete, brick and water</a:t>
            </a:r>
            <a:r>
              <a:rPr lang="en-US" sz="1400"/>
              <a:t> have high thermal storage capacity and can be used for such application. </a:t>
            </a:r>
          </a:p>
        </p:txBody>
      </p:sp>
      <p:pic>
        <p:nvPicPr>
          <p:cNvPr id="45058" name="Picture 2" descr="Thermal Mass Use for Heating and Cooling [Updated 2022]"/>
          <p:cNvPicPr>
            <a:picLocks noChangeAspect="1" noChangeArrowheads="1"/>
          </p:cNvPicPr>
          <p:nvPr/>
        </p:nvPicPr>
        <p:blipFill>
          <a:blip r:embed="rId2"/>
          <a:srcRect/>
          <a:stretch>
            <a:fillRect/>
          </a:stretch>
        </p:blipFill>
        <p:spPr bwMode="auto">
          <a:xfrm>
            <a:off x="4500562" y="1714494"/>
            <a:ext cx="4429156" cy="2874764"/>
          </a:xfrm>
          <a:prstGeom prst="rect">
            <a:avLst/>
          </a:prstGeom>
          <a:noFill/>
        </p:spPr>
      </p:pic>
      <p:sp>
        <p:nvSpPr>
          <p:cNvPr id="4" name="Rectangle 3"/>
          <p:cNvSpPr/>
          <p:nvPr/>
        </p:nvSpPr>
        <p:spPr>
          <a:xfrm>
            <a:off x="214282" y="1803155"/>
            <a:ext cx="4214842" cy="2259593"/>
          </a:xfrm>
          <a:prstGeom prst="rect">
            <a:avLst/>
          </a:prstGeom>
        </p:spPr>
        <p:txBody>
          <a:bodyPr wrap="square">
            <a:spAutoFit/>
          </a:bodyPr>
          <a:lstStyle/>
          <a:p>
            <a:pPr marL="271463" indent="-271463" algn="just">
              <a:lnSpc>
                <a:spcPts val="2300"/>
              </a:lnSpc>
              <a:spcAft>
                <a:spcPts val="400"/>
              </a:spcAft>
              <a:buFont typeface="Wingdings" pitchFamily="2" charset="2"/>
              <a:buChar char="q"/>
            </a:pPr>
            <a:r>
              <a:rPr lang="en-US" sz="1400">
                <a:latin typeface="Bookman Old Style" pitchFamily="18" charset="0"/>
              </a:rPr>
              <a:t>Storage mass exposed to direct sunlight should be dark in </a:t>
            </a:r>
            <a:r>
              <a:rPr lang="en-US" sz="1400" err="1">
                <a:latin typeface="Bookman Old Style" pitchFamily="18" charset="0"/>
              </a:rPr>
              <a:t>colour</a:t>
            </a:r>
            <a:r>
              <a:rPr lang="en-US" sz="1400">
                <a:latin typeface="Bookman Old Style" pitchFamily="18" charset="0"/>
              </a:rPr>
              <a:t> to allow larger absorption. </a:t>
            </a:r>
          </a:p>
          <a:p>
            <a:pPr marL="271463" indent="-271463" algn="just">
              <a:lnSpc>
                <a:spcPts val="2300"/>
              </a:lnSpc>
              <a:spcAft>
                <a:spcPts val="400"/>
              </a:spcAft>
              <a:buFont typeface="Wingdings" pitchFamily="2" charset="2"/>
              <a:buChar char="q"/>
            </a:pPr>
            <a:r>
              <a:rPr lang="en-US" sz="1400">
                <a:latin typeface="Bookman Old Style" pitchFamily="18" charset="0"/>
              </a:rPr>
              <a:t>It is usually more efficient to have thicker rather than thinner storage mass. </a:t>
            </a:r>
          </a:p>
          <a:p>
            <a:pPr marL="271463" indent="-271463" algn="just">
              <a:lnSpc>
                <a:spcPts val="2300"/>
              </a:lnSpc>
              <a:spcAft>
                <a:spcPts val="400"/>
              </a:spcAft>
              <a:buFont typeface="Wingdings" pitchFamily="2" charset="2"/>
              <a:buChar char="q"/>
            </a:pPr>
            <a:r>
              <a:rPr lang="en-US" sz="1400">
                <a:latin typeface="Bookman Old Style" pitchFamily="18" charset="0"/>
              </a:rPr>
              <a:t>The optimum thickness varies between 100 mm and 200 mm.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72"/>
            <a:ext cx="6072230" cy="4429155"/>
          </a:xfrm>
        </p:spPr>
        <p:txBody>
          <a:bodyPr>
            <a:normAutofit lnSpcReduction="10000"/>
          </a:bodyPr>
          <a:lstStyle/>
          <a:p>
            <a:pPr>
              <a:buNone/>
            </a:pPr>
            <a:r>
              <a:rPr lang="en-US" b="1"/>
              <a:t>iii. Air cavities (Providing air cavities in walls) : </a:t>
            </a:r>
          </a:p>
          <a:p>
            <a:pPr marL="271463" indent="-271463">
              <a:buFont typeface="Wingdings" pitchFamily="2" charset="2"/>
              <a:buChar char="q"/>
            </a:pPr>
            <a:r>
              <a:rPr lang="en-US" sz="1500"/>
              <a:t>Air cavities in wall reduces heat gain factor. </a:t>
            </a:r>
          </a:p>
          <a:p>
            <a:pPr marL="271463" indent="-271463">
              <a:buFont typeface="Wingdings" pitchFamily="2" charset="2"/>
              <a:buChar char="q"/>
            </a:pPr>
            <a:r>
              <a:rPr lang="en-US" sz="1500"/>
              <a:t>Performance is improved if the cavity is ventilated. </a:t>
            </a:r>
          </a:p>
          <a:p>
            <a:pPr marL="271463" indent="-271463">
              <a:buFont typeface="Wingdings" pitchFamily="2" charset="2"/>
              <a:buChar char="q"/>
            </a:pPr>
            <a:r>
              <a:rPr lang="en-US" sz="1500"/>
              <a:t>Heat is transmitted through the air cavity by convection and radiation process. </a:t>
            </a:r>
          </a:p>
          <a:p>
            <a:pPr marL="271463" indent="-271463">
              <a:buFont typeface="Wingdings" pitchFamily="2" charset="2"/>
              <a:buChar char="q"/>
            </a:pPr>
            <a:r>
              <a:rPr lang="en-US" sz="1500"/>
              <a:t>Cavity represents resistance that is not proportional to the thickness of the cavity. </a:t>
            </a:r>
          </a:p>
          <a:p>
            <a:pPr marL="271463" indent="-271463">
              <a:buFont typeface="Wingdings" pitchFamily="2" charset="2"/>
              <a:buChar char="q"/>
            </a:pPr>
            <a:r>
              <a:rPr lang="en-US" sz="1500"/>
              <a:t>For thicknesses greater than 20 mm, the resistance to heat flow is nearly constant. </a:t>
            </a:r>
          </a:p>
          <a:p>
            <a:pPr marL="271463" indent="-271463">
              <a:buFont typeface="Wingdings" pitchFamily="2" charset="2"/>
              <a:buChar char="q"/>
            </a:pPr>
            <a:r>
              <a:rPr lang="en-US" sz="1500"/>
              <a:t>Air cavity, however, may not be treated as replacement for higher insulation, where needed as per the design requirements.</a:t>
            </a:r>
            <a:r>
              <a:rPr lang="en-US" sz="1400"/>
              <a:t> </a:t>
            </a:r>
            <a:endParaRPr lang="en-US"/>
          </a:p>
        </p:txBody>
      </p:sp>
      <p:pic>
        <p:nvPicPr>
          <p:cNvPr id="44033" name="Picture 1"/>
          <p:cNvPicPr>
            <a:picLocks noChangeAspect="1" noChangeArrowheads="1"/>
          </p:cNvPicPr>
          <p:nvPr/>
        </p:nvPicPr>
        <p:blipFill>
          <a:blip r:embed="rId2"/>
          <a:srcRect/>
          <a:stretch>
            <a:fillRect/>
          </a:stretch>
        </p:blipFill>
        <p:spPr bwMode="auto">
          <a:xfrm>
            <a:off x="6429388" y="1071552"/>
            <a:ext cx="2451914" cy="3240213"/>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857239"/>
            <a:ext cx="5572164" cy="3786213"/>
          </a:xfrm>
        </p:spPr>
        <p:txBody>
          <a:bodyPr>
            <a:normAutofit/>
          </a:bodyPr>
          <a:lstStyle/>
          <a:p>
            <a:pPr marL="271463" indent="-271463">
              <a:buFont typeface="Wingdings" pitchFamily="2" charset="2"/>
              <a:buChar char="q"/>
            </a:pPr>
            <a:r>
              <a:rPr lang="en-US" sz="1400"/>
              <a:t>Surface </a:t>
            </a:r>
            <a:r>
              <a:rPr lang="en-US" sz="1400" err="1"/>
              <a:t>colour</a:t>
            </a:r>
            <a:r>
              <a:rPr lang="en-US" sz="1400"/>
              <a:t> and finish plays an important role in heat gain and loss from a structure. </a:t>
            </a:r>
          </a:p>
          <a:p>
            <a:pPr marL="271463" indent="-271463">
              <a:buFont typeface="Wingdings" pitchFamily="2" charset="2"/>
              <a:buChar char="q"/>
            </a:pPr>
            <a:r>
              <a:rPr lang="en-US" sz="1400"/>
              <a:t>If external surface of a building is painted with light </a:t>
            </a:r>
            <a:r>
              <a:rPr lang="en-US" sz="1400" err="1"/>
              <a:t>colour</a:t>
            </a:r>
            <a:r>
              <a:rPr lang="en-US" sz="1400"/>
              <a:t>, it will reflect solar radiation. </a:t>
            </a:r>
          </a:p>
          <a:p>
            <a:pPr marL="271463" indent="-271463">
              <a:buFont typeface="Wingdings" pitchFamily="2" charset="2"/>
              <a:buChar char="q"/>
            </a:pPr>
            <a:r>
              <a:rPr lang="en-US" sz="1400"/>
              <a:t>But if the emissivity of the surface </a:t>
            </a:r>
            <a:r>
              <a:rPr lang="en-US" sz="1400" err="1"/>
              <a:t>colour</a:t>
            </a:r>
            <a:r>
              <a:rPr lang="en-US" sz="1400"/>
              <a:t> in the long wave region is also high, the heat flux into the building is considerably reduced. </a:t>
            </a:r>
          </a:p>
          <a:p>
            <a:pPr marL="271463" indent="-271463">
              <a:buFont typeface="Wingdings" pitchFamily="2" charset="2"/>
              <a:buChar char="q"/>
            </a:pPr>
            <a:r>
              <a:rPr lang="en-US" sz="1400"/>
              <a:t>For example, whitewash has a lower reflectivity than </a:t>
            </a:r>
            <a:r>
              <a:rPr lang="en-US" sz="1400" err="1"/>
              <a:t>aluminium</a:t>
            </a:r>
            <a:r>
              <a:rPr lang="en-US" sz="1400"/>
              <a:t>, but will stay cooler when exposed to high solar radiation, due to its high emissivity at low temperatures. </a:t>
            </a:r>
            <a:endParaRPr lang="en-US"/>
          </a:p>
        </p:txBody>
      </p:sp>
      <p:pic>
        <p:nvPicPr>
          <p:cNvPr id="43010" name="Picture 2" descr="Radiation | Physics"/>
          <p:cNvPicPr>
            <a:picLocks noChangeAspect="1" noChangeArrowheads="1"/>
          </p:cNvPicPr>
          <p:nvPr/>
        </p:nvPicPr>
        <p:blipFill>
          <a:blip r:embed="rId2" cstate="print"/>
          <a:srcRect/>
          <a:stretch>
            <a:fillRect/>
          </a:stretch>
        </p:blipFill>
        <p:spPr bwMode="auto">
          <a:xfrm>
            <a:off x="6000760" y="1047347"/>
            <a:ext cx="2857488" cy="3667543"/>
          </a:xfrm>
          <a:prstGeom prst="rect">
            <a:avLst/>
          </a:prstGeom>
          <a:noFill/>
        </p:spPr>
      </p:pic>
      <p:sp>
        <p:nvSpPr>
          <p:cNvPr id="4" name="Rectangle 3"/>
          <p:cNvSpPr/>
          <p:nvPr/>
        </p:nvSpPr>
        <p:spPr>
          <a:xfrm>
            <a:off x="142844" y="416468"/>
            <a:ext cx="7572428" cy="369332"/>
          </a:xfrm>
          <a:prstGeom prst="rect">
            <a:avLst/>
          </a:prstGeom>
        </p:spPr>
        <p:txBody>
          <a:bodyPr wrap="square">
            <a:spAutoFit/>
          </a:bodyPr>
          <a:lstStyle/>
          <a:p>
            <a:r>
              <a:rPr lang="en-US" sz="1800" b="1">
                <a:latin typeface="Bookman Old Style" pitchFamily="18" charset="0"/>
              </a:rPr>
              <a:t>iv. Surface finishes (Applying light </a:t>
            </a:r>
            <a:r>
              <a:rPr lang="en-US" sz="1800" b="1" err="1">
                <a:latin typeface="Bookman Old Style" pitchFamily="18" charset="0"/>
              </a:rPr>
              <a:t>coloured</a:t>
            </a:r>
            <a:r>
              <a:rPr lang="en-US" sz="1800" b="1">
                <a:latin typeface="Bookman Old Style" pitchFamily="18" charset="0"/>
              </a:rPr>
              <a:t> paints on walls): </a:t>
            </a:r>
            <a:endParaRPr lang="en-US" sz="1800">
              <a:latin typeface="Bookman Old Style"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67875"/>
            <a:ext cx="7786742" cy="589363"/>
          </a:xfrm>
        </p:spPr>
        <p:txBody>
          <a:bodyPr>
            <a:noAutofit/>
          </a:bodyPr>
          <a:lstStyle/>
          <a:p>
            <a:pPr algn="l">
              <a:lnSpc>
                <a:spcPts val="2300"/>
              </a:lnSpc>
              <a:spcAft>
                <a:spcPts val="200"/>
              </a:spcAft>
            </a:pPr>
            <a:r>
              <a:rPr lang="en-US" b="1">
                <a:solidFill>
                  <a:srgbClr val="C00000"/>
                </a:solidFill>
              </a:rPr>
              <a:t>Commonly used masonry blocks:</a:t>
            </a:r>
            <a:br>
              <a:rPr lang="en-US" sz="1600" b="1">
                <a:solidFill>
                  <a:srgbClr val="C00000"/>
                </a:solidFill>
              </a:rPr>
            </a:br>
            <a:r>
              <a:rPr lang="en-US" sz="1600"/>
              <a:t>A systematic arrangement of building blocks/units is called as </a:t>
            </a:r>
            <a:r>
              <a:rPr lang="en-US" sz="1600" b="1"/>
              <a:t>Masonry</a:t>
            </a:r>
          </a:p>
        </p:txBody>
      </p:sp>
      <p:sp>
        <p:nvSpPr>
          <p:cNvPr id="3" name="Content Placeholder 2"/>
          <p:cNvSpPr>
            <a:spLocks noGrp="1"/>
          </p:cNvSpPr>
          <p:nvPr>
            <p:ph idx="1"/>
          </p:nvPr>
        </p:nvSpPr>
        <p:spPr>
          <a:xfrm>
            <a:off x="214282" y="857239"/>
            <a:ext cx="6215106" cy="4214841"/>
          </a:xfrm>
        </p:spPr>
        <p:txBody>
          <a:bodyPr>
            <a:noAutofit/>
          </a:bodyPr>
          <a:lstStyle/>
          <a:p>
            <a:pPr marL="265113" indent="-265113">
              <a:lnSpc>
                <a:spcPts val="2200"/>
              </a:lnSpc>
              <a:buAutoNum type="arabicParenR"/>
            </a:pPr>
            <a:r>
              <a:rPr lang="en-US" sz="1400"/>
              <a:t>Solid and hollow concrete blocks:</a:t>
            </a:r>
          </a:p>
          <a:p>
            <a:pPr marL="449263" lvl="1" indent="-184150">
              <a:lnSpc>
                <a:spcPts val="2200"/>
              </a:lnSpc>
              <a:spcAft>
                <a:spcPts val="400"/>
              </a:spcAft>
            </a:pPr>
            <a:r>
              <a:rPr lang="en-US"/>
              <a:t>Hollow concrete block masonry uses lesser concrete as compared to solid concrete blocks and provides better thermal insulation due to cavity. </a:t>
            </a:r>
          </a:p>
          <a:p>
            <a:pPr marL="449263" lvl="1" indent="-184150">
              <a:lnSpc>
                <a:spcPts val="2200"/>
              </a:lnSpc>
              <a:spcAft>
                <a:spcPts val="400"/>
              </a:spcAft>
            </a:pPr>
            <a:r>
              <a:rPr lang="en-US"/>
              <a:t>Filling of the cores with concrete or concrete with steel reinforcement offers much greater tensile and lateral strength to structures, wherever required.</a:t>
            </a:r>
          </a:p>
          <a:p>
            <a:pPr marL="265113" indent="-265113">
              <a:lnSpc>
                <a:spcPts val="2200"/>
              </a:lnSpc>
              <a:buFont typeface="+mj-lt"/>
              <a:buAutoNum type="arabicParenR" startAt="2"/>
            </a:pPr>
            <a:r>
              <a:rPr lang="en-US" sz="1400"/>
              <a:t>Autoclaved cellular (aerated) concrete blocks:</a:t>
            </a:r>
          </a:p>
          <a:p>
            <a:pPr marL="449263" lvl="1" indent="-184150">
              <a:lnSpc>
                <a:spcPts val="2200"/>
              </a:lnSpc>
              <a:spcAft>
                <a:spcPts val="400"/>
              </a:spcAft>
              <a:tabLst>
                <a:tab pos="361950" algn="l"/>
              </a:tabLst>
            </a:pPr>
            <a:r>
              <a:rPr lang="en-US"/>
              <a:t>These are made by mixing fly- ash, lime, cement and gypsum, with foaming agent like </a:t>
            </a:r>
            <a:r>
              <a:rPr lang="en-US" err="1"/>
              <a:t>aluminium</a:t>
            </a:r>
            <a:r>
              <a:rPr lang="en-US"/>
              <a:t> powder which gives them the lightweight and good insulation property. </a:t>
            </a:r>
          </a:p>
          <a:p>
            <a:pPr marL="449263" lvl="1" indent="-184150">
              <a:lnSpc>
                <a:spcPts val="2200"/>
              </a:lnSpc>
              <a:spcAft>
                <a:spcPts val="400"/>
              </a:spcAft>
              <a:tabLst>
                <a:tab pos="361950" algn="l"/>
              </a:tabLst>
            </a:pPr>
            <a:r>
              <a:rPr lang="en-US"/>
              <a:t>These are lightweight blocks which can be useful to reduce dead load on structure, particularly of high rise buildings.</a:t>
            </a:r>
          </a:p>
        </p:txBody>
      </p:sp>
      <p:pic>
        <p:nvPicPr>
          <p:cNvPr id="10242" name="Picture 2" descr="Types of Concrete Blocks or Concrete Masonry Unit: Hollow &amp; Solid Concrete  Blocks - Cement Concrete"/>
          <p:cNvPicPr>
            <a:picLocks noChangeAspect="1" noChangeArrowheads="1"/>
          </p:cNvPicPr>
          <p:nvPr/>
        </p:nvPicPr>
        <p:blipFill>
          <a:blip r:embed="rId2" cstate="print"/>
          <a:srcRect/>
          <a:stretch>
            <a:fillRect/>
          </a:stretch>
        </p:blipFill>
        <p:spPr bwMode="auto">
          <a:xfrm>
            <a:off x="6500826" y="1035832"/>
            <a:ext cx="2428892" cy="1821670"/>
          </a:xfrm>
          <a:prstGeom prst="rect">
            <a:avLst/>
          </a:prstGeom>
          <a:noFill/>
        </p:spPr>
      </p:pic>
      <p:pic>
        <p:nvPicPr>
          <p:cNvPr id="10244" name="Picture 4" descr="Autoclaved Aerated Cement Blocks (AAC Blocks)-Properties and Advantages -  The Constructor"/>
          <p:cNvPicPr>
            <a:picLocks noChangeAspect="1" noChangeArrowheads="1"/>
          </p:cNvPicPr>
          <p:nvPr/>
        </p:nvPicPr>
        <p:blipFill>
          <a:blip r:embed="rId3" cstate="print"/>
          <a:srcRect/>
          <a:stretch>
            <a:fillRect/>
          </a:stretch>
        </p:blipFill>
        <p:spPr bwMode="auto">
          <a:xfrm>
            <a:off x="6500826" y="3000378"/>
            <a:ext cx="2428892" cy="1816714"/>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ellular Lightweight Concrete Materials, Applications and Advantages - The  Constructor"/>
          <p:cNvPicPr>
            <a:picLocks noChangeAspect="1" noChangeArrowheads="1"/>
          </p:cNvPicPr>
          <p:nvPr/>
        </p:nvPicPr>
        <p:blipFill>
          <a:blip r:embed="rId2"/>
          <a:srcRect l="8209" r="12984"/>
          <a:stretch>
            <a:fillRect/>
          </a:stretch>
        </p:blipFill>
        <p:spPr bwMode="auto">
          <a:xfrm>
            <a:off x="285720" y="285734"/>
            <a:ext cx="2143140" cy="1492375"/>
          </a:xfrm>
          <a:prstGeom prst="rect">
            <a:avLst/>
          </a:prstGeom>
          <a:noFill/>
        </p:spPr>
      </p:pic>
      <p:sp>
        <p:nvSpPr>
          <p:cNvPr id="5" name="Content Placeholder 2"/>
          <p:cNvSpPr>
            <a:spLocks noGrp="1"/>
          </p:cNvSpPr>
          <p:nvPr>
            <p:ph idx="1"/>
          </p:nvPr>
        </p:nvSpPr>
        <p:spPr>
          <a:xfrm>
            <a:off x="2500298" y="428610"/>
            <a:ext cx="6357982" cy="4214842"/>
          </a:xfrm>
        </p:spPr>
        <p:txBody>
          <a:bodyPr>
            <a:normAutofit lnSpcReduction="10000"/>
          </a:bodyPr>
          <a:lstStyle/>
          <a:p>
            <a:pPr>
              <a:buNone/>
            </a:pPr>
            <a:r>
              <a:rPr lang="en-US" sz="1500"/>
              <a:t>3) Lightweight concrete blocks . </a:t>
            </a:r>
          </a:p>
          <a:p>
            <a:pPr marL="449263" lvl="1" indent="-184150">
              <a:spcAft>
                <a:spcPts val="1000"/>
              </a:spcAft>
            </a:pPr>
            <a:r>
              <a:rPr lang="en-US" sz="1500"/>
              <a:t>These blocks are lightweight and manufactured like normal concrete blocks using light weight aggregates. </a:t>
            </a:r>
          </a:p>
          <a:p>
            <a:pPr>
              <a:buNone/>
            </a:pPr>
            <a:r>
              <a:rPr lang="en-US" sz="1500"/>
              <a:t>4) Preformed foam cellular concrete blocks . </a:t>
            </a:r>
          </a:p>
          <a:p>
            <a:pPr marL="449263" lvl="1" indent="-184150">
              <a:spcAft>
                <a:spcPts val="1000"/>
              </a:spcAft>
            </a:pPr>
            <a:r>
              <a:rPr lang="en-US" sz="1500"/>
              <a:t>These have considerably better thermal insulation properties than normal bricks or concrete.</a:t>
            </a:r>
          </a:p>
          <a:p>
            <a:pPr>
              <a:buNone/>
            </a:pPr>
            <a:r>
              <a:rPr lang="en-US" sz="1500"/>
              <a:t>5) Concrete stone masonry blocks: </a:t>
            </a:r>
          </a:p>
          <a:p>
            <a:pPr marL="449263" lvl="1" indent="-184150"/>
            <a:r>
              <a:rPr lang="en-US" sz="1500"/>
              <a:t>Precast concrete stone block masonry which uses recycled stone is a viable option. </a:t>
            </a:r>
          </a:p>
          <a:p>
            <a:pPr marL="449263" lvl="1" indent="-184150"/>
            <a:r>
              <a:rPr lang="en-US" sz="1500"/>
              <a:t>It can be made with waste stone pieces which could be locally available, and lean cement concrete</a:t>
            </a:r>
          </a:p>
          <a:p>
            <a:pPr marL="0" lvl="1" indent="0">
              <a:buNone/>
            </a:pPr>
            <a:endParaRPr lang="en-US" sz="1500"/>
          </a:p>
        </p:txBody>
      </p:sp>
      <p:pic>
        <p:nvPicPr>
          <p:cNvPr id="9220" name="Picture 4" descr="India Standard (is) Concrete Foam Cellular Block"/>
          <p:cNvPicPr>
            <a:picLocks noChangeAspect="1" noChangeArrowheads="1"/>
          </p:cNvPicPr>
          <p:nvPr/>
        </p:nvPicPr>
        <p:blipFill>
          <a:blip r:embed="rId3"/>
          <a:srcRect l="11539" r="11538"/>
          <a:stretch>
            <a:fillRect/>
          </a:stretch>
        </p:blipFill>
        <p:spPr bwMode="auto">
          <a:xfrm rot="16200000">
            <a:off x="678628" y="1535900"/>
            <a:ext cx="1357324" cy="2143140"/>
          </a:xfrm>
          <a:prstGeom prst="rect">
            <a:avLst/>
          </a:prstGeom>
          <a:noFill/>
        </p:spPr>
      </p:pic>
      <p:pic>
        <p:nvPicPr>
          <p:cNvPr id="9222" name="Picture 6" descr="Construction Of Stone Walls Of A Building From Hollow Concrete Blocks On  Heavy Granite Gravel. Masonry Walls Made Of Heavy Concrete Blocks. Stock  Photo, Picture and Royalty Free Image. Image 166205888."/>
          <p:cNvPicPr>
            <a:picLocks noChangeAspect="1" noChangeArrowheads="1"/>
          </p:cNvPicPr>
          <p:nvPr/>
        </p:nvPicPr>
        <p:blipFill>
          <a:blip r:embed="rId4" cstate="print"/>
          <a:srcRect/>
          <a:stretch>
            <a:fillRect/>
          </a:stretch>
        </p:blipFill>
        <p:spPr bwMode="auto">
          <a:xfrm>
            <a:off x="285720" y="3429006"/>
            <a:ext cx="2143140" cy="142931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86116" y="428610"/>
            <a:ext cx="5500726" cy="4375557"/>
          </a:xfrm>
          <a:prstGeom prst="rect">
            <a:avLst/>
          </a:prstGeom>
        </p:spPr>
        <p:txBody>
          <a:bodyPr wrap="square">
            <a:spAutoFit/>
          </a:bodyPr>
          <a:lstStyle/>
          <a:p>
            <a:pPr algn="just">
              <a:lnSpc>
                <a:spcPts val="2000"/>
              </a:lnSpc>
              <a:spcAft>
                <a:spcPts val="200"/>
              </a:spcAft>
            </a:pPr>
            <a:r>
              <a:rPr lang="en-US" sz="1400">
                <a:latin typeface="Bookman Old Style" pitchFamily="18" charset="0"/>
              </a:rPr>
              <a:t>6) Stone Masonry: </a:t>
            </a:r>
          </a:p>
          <a:p>
            <a:pPr marL="176213" indent="-176213" algn="just">
              <a:lnSpc>
                <a:spcPts val="2000"/>
              </a:lnSpc>
              <a:spcAft>
                <a:spcPts val="600"/>
              </a:spcAft>
              <a:buFont typeface="Wingdings" pitchFamily="2" charset="2"/>
              <a:buChar char="§"/>
            </a:pPr>
            <a:r>
              <a:rPr lang="en-US" sz="1400">
                <a:latin typeface="Bookman Old Style" pitchFamily="18" charset="0"/>
              </a:rPr>
              <a:t>This is the craft of building structures by stacking stone upon stone, using mortar (a mixture of sand, cement, and water) to hold them together. </a:t>
            </a:r>
          </a:p>
          <a:p>
            <a:pPr marL="176213" indent="-176213" algn="just">
              <a:lnSpc>
                <a:spcPts val="2000"/>
              </a:lnSpc>
              <a:spcAft>
                <a:spcPts val="2000"/>
              </a:spcAft>
              <a:buFont typeface="Wingdings" pitchFamily="2" charset="2"/>
              <a:buChar char="§"/>
            </a:pPr>
            <a:r>
              <a:rPr lang="en-US" sz="1400">
                <a:latin typeface="Bookman Old Style" pitchFamily="18" charset="0"/>
              </a:rPr>
              <a:t>The strength and durability of stone masonry come from the natural strength of the stones and the way they are laid together.</a:t>
            </a:r>
          </a:p>
          <a:p>
            <a:pPr algn="just">
              <a:lnSpc>
                <a:spcPts val="2000"/>
              </a:lnSpc>
              <a:spcAft>
                <a:spcPts val="200"/>
              </a:spcAft>
            </a:pPr>
            <a:r>
              <a:rPr lang="en-US" sz="1400">
                <a:latin typeface="Bookman Old Style" pitchFamily="18" charset="0"/>
              </a:rPr>
              <a:t>7) Brick Masonry: </a:t>
            </a:r>
          </a:p>
          <a:p>
            <a:pPr marL="176213" indent="-176213" algn="just">
              <a:lnSpc>
                <a:spcPts val="2000"/>
              </a:lnSpc>
              <a:spcAft>
                <a:spcPts val="600"/>
              </a:spcAft>
              <a:buFont typeface="Wingdings" pitchFamily="2" charset="2"/>
              <a:buChar char="§"/>
            </a:pPr>
            <a:r>
              <a:rPr lang="en-US" sz="1400">
                <a:latin typeface="Bookman Old Style" pitchFamily="18" charset="0"/>
              </a:rPr>
              <a:t>This is the craft of building structures by laying bricks one on top of the other, again using mortar to hold them together. </a:t>
            </a:r>
          </a:p>
          <a:p>
            <a:pPr marL="176213" indent="-176213" algn="just">
              <a:lnSpc>
                <a:spcPts val="2000"/>
              </a:lnSpc>
              <a:spcAft>
                <a:spcPts val="600"/>
              </a:spcAft>
              <a:buFont typeface="Wingdings" pitchFamily="2" charset="2"/>
              <a:buChar char="§"/>
            </a:pPr>
            <a:r>
              <a:rPr lang="en-US" sz="1400">
                <a:latin typeface="Bookman Old Style" pitchFamily="18" charset="0"/>
              </a:rPr>
              <a:t>Bricks are man-made rectangular units, typically made of clay that's been shaped and then baked (or "fired") in a kiln. They're uniform in size, which makes them easy to stack in an orderly manner</a:t>
            </a:r>
          </a:p>
        </p:txBody>
      </p:sp>
      <p:pic>
        <p:nvPicPr>
          <p:cNvPr id="1028" name="Picture 4" descr="Brick Masonry Definition, Types, and Construction - The ..."/>
          <p:cNvPicPr>
            <a:picLocks noChangeAspect="1" noChangeArrowheads="1"/>
          </p:cNvPicPr>
          <p:nvPr/>
        </p:nvPicPr>
        <p:blipFill>
          <a:blip r:embed="rId2"/>
          <a:srcRect/>
          <a:stretch>
            <a:fillRect/>
          </a:stretch>
        </p:blipFill>
        <p:spPr bwMode="auto">
          <a:xfrm>
            <a:off x="428596" y="2666417"/>
            <a:ext cx="2714644" cy="1977035"/>
          </a:xfrm>
          <a:prstGeom prst="rect">
            <a:avLst/>
          </a:prstGeom>
          <a:noFill/>
        </p:spPr>
      </p:pic>
      <p:pic>
        <p:nvPicPr>
          <p:cNvPr id="1030" name="Picture 6" descr="Types of Stone Masonry | Types of Rubble Masonry and Ashlar Masonry"/>
          <p:cNvPicPr>
            <a:picLocks noChangeAspect="1" noChangeArrowheads="1"/>
          </p:cNvPicPr>
          <p:nvPr/>
        </p:nvPicPr>
        <p:blipFill>
          <a:blip r:embed="rId3"/>
          <a:srcRect/>
          <a:stretch>
            <a:fillRect/>
          </a:stretch>
        </p:blipFill>
        <p:spPr bwMode="auto">
          <a:xfrm>
            <a:off x="428596" y="500048"/>
            <a:ext cx="2714644" cy="1861470"/>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785800"/>
            <a:ext cx="8572560" cy="1857388"/>
          </a:xfrm>
        </p:spPr>
        <p:txBody>
          <a:bodyPr>
            <a:normAutofit/>
          </a:bodyPr>
          <a:lstStyle/>
          <a:p>
            <a:pPr marL="177800" indent="-177800">
              <a:lnSpc>
                <a:spcPts val="2200"/>
              </a:lnSpc>
              <a:spcBef>
                <a:spcPts val="0"/>
              </a:spcBef>
              <a:spcAft>
                <a:spcPts val="300"/>
              </a:spcAft>
              <a:buNone/>
            </a:pPr>
            <a:r>
              <a:rPr lang="en-US" sz="1500" b="1"/>
              <a:t>1. Cavity wall insulation:</a:t>
            </a:r>
          </a:p>
          <a:p>
            <a:pPr marL="271463" lvl="1" indent="-177800">
              <a:lnSpc>
                <a:spcPts val="2200"/>
              </a:lnSpc>
              <a:spcBef>
                <a:spcPts val="0"/>
              </a:spcBef>
              <a:spcAft>
                <a:spcPts val="300"/>
              </a:spcAft>
              <a:buFont typeface="Wingdings" pitchFamily="2" charset="2"/>
              <a:buChar char="§"/>
            </a:pPr>
            <a:r>
              <a:rPr lang="en-US" sz="1500"/>
              <a:t>Cavity wall consists of two layers of masonry separated by a hollow space that work as a thermal insulation as well as provide better sound insulation. </a:t>
            </a:r>
          </a:p>
          <a:p>
            <a:pPr marL="271463" lvl="1" indent="-177800">
              <a:lnSpc>
                <a:spcPts val="2200"/>
              </a:lnSpc>
              <a:spcBef>
                <a:spcPts val="0"/>
              </a:spcBef>
              <a:spcAft>
                <a:spcPts val="300"/>
              </a:spcAft>
              <a:buFont typeface="Wingdings" pitchFamily="2" charset="2"/>
              <a:buChar char="§"/>
            </a:pPr>
            <a:r>
              <a:rPr lang="en-US" sz="1500"/>
              <a:t>Cavity wall made with fly ash blended cement concrete blocks or blocks with high recycled content or internal wall with under burnt clay bricks makes it more environmental friendly.</a:t>
            </a:r>
          </a:p>
        </p:txBody>
      </p:sp>
      <p:sp>
        <p:nvSpPr>
          <p:cNvPr id="4" name="Rectangle 3"/>
          <p:cNvSpPr/>
          <p:nvPr/>
        </p:nvSpPr>
        <p:spPr>
          <a:xfrm>
            <a:off x="214282" y="2571750"/>
            <a:ext cx="4572000" cy="2144177"/>
          </a:xfrm>
          <a:prstGeom prst="rect">
            <a:avLst/>
          </a:prstGeom>
        </p:spPr>
        <p:txBody>
          <a:bodyPr>
            <a:spAutoFit/>
          </a:bodyPr>
          <a:lstStyle/>
          <a:p>
            <a:pPr marL="271463" lvl="1" indent="-177800" algn="just">
              <a:lnSpc>
                <a:spcPts val="2200"/>
              </a:lnSpc>
              <a:spcBef>
                <a:spcPts val="0"/>
              </a:spcBef>
              <a:spcAft>
                <a:spcPts val="300"/>
              </a:spcAft>
              <a:buFont typeface="Wingdings" pitchFamily="2" charset="2"/>
              <a:buChar char="§"/>
            </a:pPr>
            <a:r>
              <a:rPr lang="en-US" sz="1500">
                <a:latin typeface="Bookman Old Style" pitchFamily="18" charset="0"/>
              </a:rPr>
              <a:t>Hollow space between the two walls can be filled with the insulation materials.</a:t>
            </a:r>
          </a:p>
          <a:p>
            <a:pPr marL="271463" lvl="1" indent="-177800" algn="just">
              <a:lnSpc>
                <a:spcPts val="2200"/>
              </a:lnSpc>
              <a:spcBef>
                <a:spcPts val="0"/>
              </a:spcBef>
              <a:spcAft>
                <a:spcPts val="300"/>
              </a:spcAft>
              <a:buFont typeface="Wingdings" pitchFamily="2" charset="2"/>
              <a:buChar char="§"/>
            </a:pPr>
            <a:r>
              <a:rPr lang="en-US" sz="1500">
                <a:latin typeface="Bookman Old Style" pitchFamily="18" charset="0"/>
              </a:rPr>
              <a:t>Rat trap bond is a cavity wall construction technique with added advantage of economy in brick use (of about 25 percent). </a:t>
            </a:r>
          </a:p>
          <a:p>
            <a:pPr marL="271463" lvl="1" indent="-177800" algn="just">
              <a:lnSpc>
                <a:spcPts val="2200"/>
              </a:lnSpc>
              <a:spcBef>
                <a:spcPts val="0"/>
              </a:spcBef>
              <a:spcAft>
                <a:spcPts val="300"/>
              </a:spcAft>
              <a:buFont typeface="Wingdings" pitchFamily="2" charset="2"/>
              <a:buChar char="§"/>
            </a:pPr>
            <a:r>
              <a:rPr lang="en-US" sz="1500">
                <a:latin typeface="Bookman Old Style" pitchFamily="18" charset="0"/>
              </a:rPr>
              <a:t>However, these walls will occupy the more floor area.</a:t>
            </a:r>
          </a:p>
        </p:txBody>
      </p:sp>
      <p:pic>
        <p:nvPicPr>
          <p:cNvPr id="5" name="Picture 4" descr="Cavity Wall : Construction, Insulation, Advantages &amp; Disadvantages - Civil  Engineering Notes"/>
          <p:cNvPicPr>
            <a:picLocks noChangeAspect="1" noChangeArrowheads="1"/>
          </p:cNvPicPr>
          <p:nvPr/>
        </p:nvPicPr>
        <p:blipFill>
          <a:blip r:embed="rId2"/>
          <a:srcRect/>
          <a:stretch>
            <a:fillRect/>
          </a:stretch>
        </p:blipFill>
        <p:spPr bwMode="auto">
          <a:xfrm>
            <a:off x="4857752" y="2714627"/>
            <a:ext cx="2143140" cy="1736980"/>
          </a:xfrm>
          <a:prstGeom prst="rect">
            <a:avLst/>
          </a:prstGeom>
          <a:noFill/>
        </p:spPr>
      </p:pic>
      <p:pic>
        <p:nvPicPr>
          <p:cNvPr id="6" name="Picture 2" descr="Cavity wall - Wikipedia"/>
          <p:cNvPicPr>
            <a:picLocks noChangeAspect="1" noChangeArrowheads="1"/>
          </p:cNvPicPr>
          <p:nvPr/>
        </p:nvPicPr>
        <p:blipFill>
          <a:blip r:embed="rId3" cstate="print"/>
          <a:srcRect/>
          <a:stretch>
            <a:fillRect/>
          </a:stretch>
        </p:blipFill>
        <p:spPr bwMode="auto">
          <a:xfrm>
            <a:off x="7143768" y="2571750"/>
            <a:ext cx="1768091" cy="2286016"/>
          </a:xfrm>
          <a:prstGeom prst="rect">
            <a:avLst/>
          </a:prstGeom>
          <a:noFill/>
        </p:spPr>
      </p:pic>
      <p:sp>
        <p:nvSpPr>
          <p:cNvPr id="7" name="TextBox 6"/>
          <p:cNvSpPr txBox="1"/>
          <p:nvPr/>
        </p:nvSpPr>
        <p:spPr>
          <a:xfrm>
            <a:off x="214282" y="401079"/>
            <a:ext cx="7286676" cy="369332"/>
          </a:xfrm>
          <a:prstGeom prst="rect">
            <a:avLst/>
          </a:prstGeom>
          <a:noFill/>
        </p:spPr>
        <p:txBody>
          <a:bodyPr wrap="square" rtlCol="0">
            <a:spAutoFit/>
          </a:bodyPr>
          <a:lstStyle/>
          <a:p>
            <a:r>
              <a:rPr lang="en-IN" sz="1800" b="1">
                <a:solidFill>
                  <a:srgbClr val="C00000"/>
                </a:solidFill>
                <a:latin typeface="Bookman Old Style" pitchFamily="18" charset="0"/>
              </a:rPr>
              <a:t>Ecological  Walling  System:</a:t>
            </a:r>
            <a:endParaRPr lang="en-US" sz="1800" b="1">
              <a:solidFill>
                <a:srgbClr val="C00000"/>
              </a:solidFill>
              <a:latin typeface="Bookman Old Style"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85721" y="285734"/>
          <a:ext cx="8572559" cy="4508972"/>
        </p:xfrm>
        <a:graphic>
          <a:graphicData uri="http://schemas.openxmlformats.org/drawingml/2006/table">
            <a:tbl>
              <a:tblPr firstRow="1" bandRow="1">
                <a:tableStyleId>{5940675A-B579-460E-94D1-54222C63F5DA}</a:tableStyleId>
              </a:tblPr>
              <a:tblGrid>
                <a:gridCol w="571504">
                  <a:extLst>
                    <a:ext uri="{9D8B030D-6E8A-4147-A177-3AD203B41FA5}">
                      <a16:colId xmlns:a16="http://schemas.microsoft.com/office/drawing/2014/main" val="20000"/>
                    </a:ext>
                  </a:extLst>
                </a:gridCol>
                <a:gridCol w="1143008">
                  <a:extLst>
                    <a:ext uri="{9D8B030D-6E8A-4147-A177-3AD203B41FA5}">
                      <a16:colId xmlns:a16="http://schemas.microsoft.com/office/drawing/2014/main" val="20001"/>
                    </a:ext>
                  </a:extLst>
                </a:gridCol>
                <a:gridCol w="1785949">
                  <a:extLst>
                    <a:ext uri="{9D8B030D-6E8A-4147-A177-3AD203B41FA5}">
                      <a16:colId xmlns:a16="http://schemas.microsoft.com/office/drawing/2014/main" val="20002"/>
                    </a:ext>
                  </a:extLst>
                </a:gridCol>
                <a:gridCol w="2214578">
                  <a:extLst>
                    <a:ext uri="{9D8B030D-6E8A-4147-A177-3AD203B41FA5}">
                      <a16:colId xmlns:a16="http://schemas.microsoft.com/office/drawing/2014/main" val="20003"/>
                    </a:ext>
                  </a:extLst>
                </a:gridCol>
                <a:gridCol w="2857520">
                  <a:extLst>
                    <a:ext uri="{9D8B030D-6E8A-4147-A177-3AD203B41FA5}">
                      <a16:colId xmlns:a16="http://schemas.microsoft.com/office/drawing/2014/main" val="20004"/>
                    </a:ext>
                  </a:extLst>
                </a:gridCol>
              </a:tblGrid>
              <a:tr h="370840">
                <a:tc>
                  <a:txBody>
                    <a:bodyPr/>
                    <a:lstStyle/>
                    <a:p>
                      <a:pPr algn="ctr">
                        <a:lnSpc>
                          <a:spcPts val="1500"/>
                        </a:lnSpc>
                        <a:spcAft>
                          <a:spcPts val="200"/>
                        </a:spcAft>
                      </a:pPr>
                      <a:r>
                        <a:rPr lang="en-IN" sz="1150" b="1" err="1">
                          <a:latin typeface="Bookman Old Style" pitchFamily="18" charset="0"/>
                        </a:rPr>
                        <a:t>S.No</a:t>
                      </a:r>
                      <a:endParaRPr lang="en-US" sz="1150" b="1">
                        <a:latin typeface="Bookman Old Style" pitchFamily="18" charset="0"/>
                      </a:endParaRPr>
                    </a:p>
                  </a:txBody>
                  <a:tcPr anchor="ctr"/>
                </a:tc>
                <a:tc>
                  <a:txBody>
                    <a:bodyPr/>
                    <a:lstStyle/>
                    <a:p>
                      <a:pPr algn="ctr">
                        <a:lnSpc>
                          <a:spcPts val="1500"/>
                        </a:lnSpc>
                        <a:spcAft>
                          <a:spcPts val="200"/>
                        </a:spcAft>
                      </a:pPr>
                      <a:r>
                        <a:rPr lang="en-IN" sz="1150" b="1">
                          <a:latin typeface="Bookman Old Style" pitchFamily="18" charset="0"/>
                        </a:rPr>
                        <a:t>Type of wall</a:t>
                      </a:r>
                      <a:endParaRPr lang="en-US" sz="1150" b="1">
                        <a:latin typeface="Bookman Old Style" pitchFamily="18" charset="0"/>
                      </a:endParaRPr>
                    </a:p>
                  </a:txBody>
                  <a:tcPr anchor="ctr"/>
                </a:tc>
                <a:tc>
                  <a:txBody>
                    <a:bodyPr/>
                    <a:lstStyle/>
                    <a:p>
                      <a:pPr algn="ctr">
                        <a:lnSpc>
                          <a:spcPts val="1500"/>
                        </a:lnSpc>
                        <a:spcAft>
                          <a:spcPts val="200"/>
                        </a:spcAft>
                      </a:pPr>
                      <a:r>
                        <a:rPr lang="en-US" sz="1150" b="1">
                          <a:latin typeface="Bookman Old Style" pitchFamily="18" charset="0"/>
                        </a:rPr>
                        <a:t>Materials</a:t>
                      </a:r>
                    </a:p>
                  </a:txBody>
                  <a:tcPr anchor="ctr"/>
                </a:tc>
                <a:tc>
                  <a:txBody>
                    <a:bodyPr/>
                    <a:lstStyle/>
                    <a:p>
                      <a:pPr algn="ctr">
                        <a:lnSpc>
                          <a:spcPts val="1500"/>
                        </a:lnSpc>
                        <a:spcAft>
                          <a:spcPts val="200"/>
                        </a:spcAft>
                      </a:pPr>
                      <a:r>
                        <a:rPr lang="en-US" sz="1150" b="1">
                          <a:latin typeface="Bookman Old Style" pitchFamily="18" charset="0"/>
                        </a:rPr>
                        <a:t>Technique</a:t>
                      </a:r>
                    </a:p>
                  </a:txBody>
                  <a:tcPr anchor="ctr"/>
                </a:tc>
                <a:tc>
                  <a:txBody>
                    <a:bodyPr/>
                    <a:lstStyle/>
                    <a:p>
                      <a:pPr algn="ctr">
                        <a:lnSpc>
                          <a:spcPts val="1500"/>
                        </a:lnSpc>
                        <a:spcAft>
                          <a:spcPts val="200"/>
                        </a:spcAft>
                      </a:pPr>
                      <a:r>
                        <a:rPr lang="en-US" sz="1150" b="1">
                          <a:latin typeface="Bookman Old Style" pitchFamily="18" charset="0"/>
                        </a:rPr>
                        <a:t>Benefits</a:t>
                      </a:r>
                    </a:p>
                  </a:txBody>
                  <a:tcPr anchor="ctr"/>
                </a:tc>
                <a:extLst>
                  <a:ext uri="{0D108BD9-81ED-4DB2-BD59-A6C34878D82A}">
                    <a16:rowId xmlns:a16="http://schemas.microsoft.com/office/drawing/2014/main" val="10000"/>
                  </a:ext>
                </a:extLst>
              </a:tr>
              <a:tr h="557854">
                <a:tc>
                  <a:txBody>
                    <a:bodyPr/>
                    <a:lstStyle/>
                    <a:p>
                      <a:pPr algn="ctr">
                        <a:lnSpc>
                          <a:spcPts val="1500"/>
                        </a:lnSpc>
                        <a:spcAft>
                          <a:spcPts val="200"/>
                        </a:spcAft>
                      </a:pPr>
                      <a:r>
                        <a:rPr lang="en-IN" sz="1150">
                          <a:latin typeface="Bookman Old Style" pitchFamily="18" charset="0"/>
                        </a:rPr>
                        <a:t>2.</a:t>
                      </a:r>
                      <a:endParaRPr lang="en-US" sz="1150">
                        <a:latin typeface="Bookman Old Style" pitchFamily="18" charset="0"/>
                      </a:endParaRPr>
                    </a:p>
                  </a:txBody>
                  <a:tcPr anchor="ctr"/>
                </a:tc>
                <a:tc>
                  <a:txBody>
                    <a:bodyPr/>
                    <a:lstStyle/>
                    <a:p>
                      <a:pPr algn="ctr">
                        <a:lnSpc>
                          <a:spcPts val="1500"/>
                        </a:lnSpc>
                        <a:spcAft>
                          <a:spcPts val="200"/>
                        </a:spcAft>
                      </a:pPr>
                      <a:r>
                        <a:rPr lang="en-US" sz="1150">
                          <a:latin typeface="Bookman Old Style" pitchFamily="18" charset="0"/>
                        </a:rPr>
                        <a:t>Adobe Walls</a:t>
                      </a:r>
                    </a:p>
                  </a:txBody>
                  <a:tcPr anchor="ctr"/>
                </a:tc>
                <a:tc>
                  <a:txBody>
                    <a:bodyPr/>
                    <a:lstStyle/>
                    <a:p>
                      <a:pPr algn="l">
                        <a:lnSpc>
                          <a:spcPts val="1500"/>
                        </a:lnSpc>
                        <a:spcAft>
                          <a:spcPts val="200"/>
                        </a:spcAft>
                      </a:pPr>
                      <a:r>
                        <a:rPr lang="en-US" sz="1150">
                          <a:latin typeface="Bookman Old Style" pitchFamily="18" charset="0"/>
                        </a:rPr>
                        <a:t>Clay, sand, straw &amp; water</a:t>
                      </a:r>
                    </a:p>
                  </a:txBody>
                  <a:tcPr anchor="ctr"/>
                </a:tc>
                <a:tc>
                  <a:txBody>
                    <a:bodyPr/>
                    <a:lstStyle/>
                    <a:p>
                      <a:pPr algn="just">
                        <a:lnSpc>
                          <a:spcPts val="1500"/>
                        </a:lnSpc>
                        <a:spcAft>
                          <a:spcPts val="200"/>
                        </a:spcAft>
                      </a:pPr>
                      <a:r>
                        <a:rPr lang="en-US" sz="1150">
                          <a:latin typeface="Bookman Old Style" pitchFamily="18" charset="0"/>
                        </a:rPr>
                        <a:t>Adobe bricks are sun-dried or kiln-fired</a:t>
                      </a:r>
                    </a:p>
                  </a:txBody>
                  <a:tcPr anchor="ctr"/>
                </a:tc>
                <a:tc>
                  <a:txBody>
                    <a:bodyPr/>
                    <a:lstStyle/>
                    <a:p>
                      <a:pPr algn="l">
                        <a:lnSpc>
                          <a:spcPts val="1500"/>
                        </a:lnSpc>
                        <a:spcAft>
                          <a:spcPts val="200"/>
                        </a:spcAft>
                      </a:pPr>
                      <a:r>
                        <a:rPr lang="en-US" sz="1150">
                          <a:latin typeface="Bookman Old Style" pitchFamily="18" charset="0"/>
                        </a:rPr>
                        <a:t>Good thermal mass, natural insulation,</a:t>
                      </a:r>
                      <a:r>
                        <a:rPr lang="en-US" sz="1150" baseline="0">
                          <a:latin typeface="Bookman Old Style" pitchFamily="18" charset="0"/>
                        </a:rPr>
                        <a:t> </a:t>
                      </a:r>
                      <a:r>
                        <a:rPr lang="en-US" sz="1150">
                          <a:latin typeface="Bookman Old Style" pitchFamily="18" charset="0"/>
                        </a:rPr>
                        <a:t>biodegradable</a:t>
                      </a:r>
                    </a:p>
                  </a:txBody>
                  <a:tcPr anchor="ctr"/>
                </a:tc>
                <a:extLst>
                  <a:ext uri="{0D108BD9-81ED-4DB2-BD59-A6C34878D82A}">
                    <a16:rowId xmlns:a16="http://schemas.microsoft.com/office/drawing/2014/main" val="10001"/>
                  </a:ext>
                </a:extLst>
              </a:tr>
              <a:tr h="857256">
                <a:tc>
                  <a:txBody>
                    <a:bodyPr/>
                    <a:lstStyle/>
                    <a:p>
                      <a:pPr algn="ctr">
                        <a:lnSpc>
                          <a:spcPts val="1500"/>
                        </a:lnSpc>
                        <a:spcAft>
                          <a:spcPts val="200"/>
                        </a:spcAft>
                      </a:pPr>
                      <a:r>
                        <a:rPr lang="en-IN" sz="1150">
                          <a:latin typeface="Bookman Old Style" pitchFamily="18" charset="0"/>
                        </a:rPr>
                        <a:t>3.</a:t>
                      </a:r>
                      <a:endParaRPr lang="en-US" sz="1150">
                        <a:latin typeface="Bookman Old Style" pitchFamily="18" charset="0"/>
                      </a:endParaRPr>
                    </a:p>
                  </a:txBody>
                  <a:tcPr anchor="ctr"/>
                </a:tc>
                <a:tc>
                  <a:txBody>
                    <a:bodyPr/>
                    <a:lstStyle/>
                    <a:p>
                      <a:pPr algn="ctr">
                        <a:lnSpc>
                          <a:spcPts val="1500"/>
                        </a:lnSpc>
                        <a:spcAft>
                          <a:spcPts val="200"/>
                        </a:spcAft>
                      </a:pPr>
                      <a:r>
                        <a:rPr lang="en-US" sz="1150">
                          <a:latin typeface="Bookman Old Style" pitchFamily="18" charset="0"/>
                        </a:rPr>
                        <a:t>Straw Bale Walls</a:t>
                      </a:r>
                    </a:p>
                  </a:txBody>
                  <a:tcPr anchor="ctr"/>
                </a:tc>
                <a:tc>
                  <a:txBody>
                    <a:bodyPr/>
                    <a:lstStyle/>
                    <a:p>
                      <a:pPr marL="0" marR="0" indent="0" algn="l" defTabSz="950773" rtl="0" eaLnBrk="1" fontAlgn="auto" latinLnBrk="0" hangingPunct="1">
                        <a:lnSpc>
                          <a:spcPts val="1500"/>
                        </a:lnSpc>
                        <a:spcBef>
                          <a:spcPts val="0"/>
                        </a:spcBef>
                        <a:spcAft>
                          <a:spcPts val="200"/>
                        </a:spcAft>
                        <a:buClrTx/>
                        <a:buSzTx/>
                        <a:buFontTx/>
                        <a:buNone/>
                        <a:tabLst/>
                        <a:defRPr/>
                      </a:pPr>
                      <a:r>
                        <a:rPr lang="en-US" sz="1150">
                          <a:latin typeface="Bookman Old Style" pitchFamily="18" charset="0"/>
                        </a:rPr>
                        <a:t>Straw bales, natural plaster or clay</a:t>
                      </a:r>
                    </a:p>
                  </a:txBody>
                  <a:tcPr anchor="ctr"/>
                </a:tc>
                <a:tc>
                  <a:txBody>
                    <a:bodyPr/>
                    <a:lstStyle/>
                    <a:p>
                      <a:pPr algn="just">
                        <a:lnSpc>
                          <a:spcPts val="1500"/>
                        </a:lnSpc>
                        <a:spcAft>
                          <a:spcPts val="200"/>
                        </a:spcAft>
                      </a:pPr>
                      <a:r>
                        <a:rPr lang="en-US" sz="1150">
                          <a:latin typeface="Bookman Old Style" pitchFamily="18" charset="0"/>
                        </a:rPr>
                        <a:t>Tightly packed straw bales held together with natural plaster or clay</a:t>
                      </a:r>
                    </a:p>
                  </a:txBody>
                  <a:tcPr anchor="ctr"/>
                </a:tc>
                <a:tc>
                  <a:txBody>
                    <a:bodyPr/>
                    <a:lstStyle/>
                    <a:p>
                      <a:pPr algn="l">
                        <a:lnSpc>
                          <a:spcPts val="1500"/>
                        </a:lnSpc>
                        <a:spcAft>
                          <a:spcPts val="200"/>
                        </a:spcAft>
                      </a:pPr>
                      <a:r>
                        <a:rPr lang="en-US" sz="1150">
                          <a:latin typeface="Bookman Old Style" pitchFamily="18" charset="0"/>
                        </a:rPr>
                        <a:t>High insulation, renewable, locally sourced, reduce energy consumption for heating &amp; cooling.</a:t>
                      </a:r>
                    </a:p>
                  </a:txBody>
                  <a:tcPr anchor="ctr"/>
                </a:tc>
                <a:extLst>
                  <a:ext uri="{0D108BD9-81ED-4DB2-BD59-A6C34878D82A}">
                    <a16:rowId xmlns:a16="http://schemas.microsoft.com/office/drawing/2014/main" val="10002"/>
                  </a:ext>
                </a:extLst>
              </a:tr>
              <a:tr h="571504">
                <a:tc>
                  <a:txBody>
                    <a:bodyPr/>
                    <a:lstStyle/>
                    <a:p>
                      <a:pPr algn="ctr">
                        <a:lnSpc>
                          <a:spcPts val="1500"/>
                        </a:lnSpc>
                        <a:spcAft>
                          <a:spcPts val="200"/>
                        </a:spcAft>
                      </a:pPr>
                      <a:r>
                        <a:rPr lang="en-IN" sz="1150">
                          <a:latin typeface="Bookman Old Style" pitchFamily="18" charset="0"/>
                        </a:rPr>
                        <a:t>4.</a:t>
                      </a:r>
                      <a:endParaRPr lang="en-US" sz="1150">
                        <a:latin typeface="Bookman Old Style" pitchFamily="18" charset="0"/>
                      </a:endParaRPr>
                    </a:p>
                  </a:txBody>
                  <a:tcPr anchor="ctr"/>
                </a:tc>
                <a:tc>
                  <a:txBody>
                    <a:bodyPr/>
                    <a:lstStyle/>
                    <a:p>
                      <a:pPr algn="ctr">
                        <a:lnSpc>
                          <a:spcPts val="1500"/>
                        </a:lnSpc>
                        <a:spcAft>
                          <a:spcPts val="200"/>
                        </a:spcAft>
                      </a:pPr>
                      <a:r>
                        <a:rPr lang="en-US" sz="1150">
                          <a:latin typeface="Bookman Old Style" pitchFamily="18" charset="0"/>
                        </a:rPr>
                        <a:t>Cob Walls</a:t>
                      </a:r>
                    </a:p>
                  </a:txBody>
                  <a:tcPr anchor="ctr"/>
                </a:tc>
                <a:tc>
                  <a:txBody>
                    <a:bodyPr/>
                    <a:lstStyle/>
                    <a:p>
                      <a:pPr algn="l">
                        <a:lnSpc>
                          <a:spcPts val="1500"/>
                        </a:lnSpc>
                        <a:spcAft>
                          <a:spcPts val="200"/>
                        </a:spcAft>
                      </a:pPr>
                      <a:r>
                        <a:rPr lang="en-US" sz="1150">
                          <a:latin typeface="Bookman Old Style" pitchFamily="18" charset="0"/>
                        </a:rPr>
                        <a:t>Clay, sand, straw &amp; water</a:t>
                      </a:r>
                    </a:p>
                  </a:txBody>
                  <a:tcPr anchor="ctr"/>
                </a:tc>
                <a:tc>
                  <a:txBody>
                    <a:bodyPr/>
                    <a:lstStyle/>
                    <a:p>
                      <a:pPr algn="just">
                        <a:lnSpc>
                          <a:spcPts val="1500"/>
                        </a:lnSpc>
                        <a:spcAft>
                          <a:spcPts val="200"/>
                        </a:spcAft>
                      </a:pPr>
                      <a:r>
                        <a:rPr lang="en-US" sz="1150">
                          <a:latin typeface="Bookman Old Style" pitchFamily="18" charset="0"/>
                        </a:rPr>
                        <a:t>Applied in layers directly onto the wall</a:t>
                      </a:r>
                    </a:p>
                  </a:txBody>
                  <a:tcPr anchor="ctr"/>
                </a:tc>
                <a:tc>
                  <a:txBody>
                    <a:bodyPr/>
                    <a:lstStyle/>
                    <a:p>
                      <a:pPr algn="l">
                        <a:lnSpc>
                          <a:spcPts val="1500"/>
                        </a:lnSpc>
                        <a:spcAft>
                          <a:spcPts val="200"/>
                        </a:spcAft>
                      </a:pPr>
                      <a:r>
                        <a:rPr lang="en-US" sz="1150">
                          <a:latin typeface="Bookman Old Style" pitchFamily="18" charset="0"/>
                        </a:rPr>
                        <a:t>Energy-efficient, non-toxic, durable, regulate indoor humidity.</a:t>
                      </a:r>
                    </a:p>
                  </a:txBody>
                  <a:tcPr anchor="ctr"/>
                </a:tc>
                <a:extLst>
                  <a:ext uri="{0D108BD9-81ED-4DB2-BD59-A6C34878D82A}">
                    <a16:rowId xmlns:a16="http://schemas.microsoft.com/office/drawing/2014/main" val="10003"/>
                  </a:ext>
                </a:extLst>
              </a:tr>
              <a:tr h="785818">
                <a:tc>
                  <a:txBody>
                    <a:bodyPr/>
                    <a:lstStyle/>
                    <a:p>
                      <a:pPr algn="ctr">
                        <a:lnSpc>
                          <a:spcPts val="1500"/>
                        </a:lnSpc>
                        <a:spcAft>
                          <a:spcPts val="200"/>
                        </a:spcAft>
                      </a:pPr>
                      <a:r>
                        <a:rPr lang="en-IN" sz="1150">
                          <a:latin typeface="Bookman Old Style" pitchFamily="18" charset="0"/>
                        </a:rPr>
                        <a:t>5.</a:t>
                      </a:r>
                      <a:endParaRPr lang="en-US" sz="1150">
                        <a:latin typeface="Bookman Old Style" pitchFamily="18" charset="0"/>
                      </a:endParaRPr>
                    </a:p>
                  </a:txBody>
                  <a:tcPr anchor="ctr"/>
                </a:tc>
                <a:tc>
                  <a:txBody>
                    <a:bodyPr/>
                    <a:lstStyle/>
                    <a:p>
                      <a:pPr algn="ctr">
                        <a:lnSpc>
                          <a:spcPts val="1500"/>
                        </a:lnSpc>
                        <a:spcAft>
                          <a:spcPts val="200"/>
                        </a:spcAft>
                      </a:pPr>
                      <a:r>
                        <a:rPr lang="en-US" sz="1150">
                          <a:latin typeface="Bookman Old Style" pitchFamily="18" charset="0"/>
                        </a:rPr>
                        <a:t>Rammed Earth Walls</a:t>
                      </a:r>
                    </a:p>
                  </a:txBody>
                  <a:tcPr anchor="ctr"/>
                </a:tc>
                <a:tc>
                  <a:txBody>
                    <a:bodyPr/>
                    <a:lstStyle/>
                    <a:p>
                      <a:pPr algn="l">
                        <a:lnSpc>
                          <a:spcPts val="1500"/>
                        </a:lnSpc>
                        <a:spcAft>
                          <a:spcPts val="200"/>
                        </a:spcAft>
                      </a:pPr>
                      <a:r>
                        <a:rPr lang="en-US" sz="1150">
                          <a:latin typeface="Bookman Old Style" pitchFamily="18" charset="0"/>
                        </a:rPr>
                        <a:t>Earth, chalk, lime or cement</a:t>
                      </a:r>
                    </a:p>
                  </a:txBody>
                  <a:tcPr anchor="ctr"/>
                </a:tc>
                <a:tc>
                  <a:txBody>
                    <a:bodyPr/>
                    <a:lstStyle/>
                    <a:p>
                      <a:pPr algn="just">
                        <a:lnSpc>
                          <a:spcPts val="1500"/>
                        </a:lnSpc>
                        <a:spcAft>
                          <a:spcPts val="200"/>
                        </a:spcAft>
                      </a:pPr>
                      <a:r>
                        <a:rPr lang="en-US" sz="1150">
                          <a:latin typeface="Bookman Old Style" pitchFamily="18" charset="0"/>
                        </a:rPr>
                        <a:t>Materials are compacted in layers using manual or mechanical tools.</a:t>
                      </a:r>
                    </a:p>
                  </a:txBody>
                  <a:tcPr anchor="ctr"/>
                </a:tc>
                <a:tc>
                  <a:txBody>
                    <a:bodyPr/>
                    <a:lstStyle/>
                    <a:p>
                      <a:pPr algn="l">
                        <a:lnSpc>
                          <a:spcPts val="1500"/>
                        </a:lnSpc>
                        <a:spcAft>
                          <a:spcPts val="200"/>
                        </a:spcAft>
                      </a:pPr>
                      <a:r>
                        <a:rPr lang="en-US" sz="1150">
                          <a:latin typeface="Bookman Old Style" pitchFamily="18" charset="0"/>
                        </a:rPr>
                        <a:t>Excellent thermal mass, durable, fire-resistant, can last for centuries.</a:t>
                      </a:r>
                    </a:p>
                  </a:txBody>
                  <a:tcPr anchor="ctr"/>
                </a:tc>
                <a:extLst>
                  <a:ext uri="{0D108BD9-81ED-4DB2-BD59-A6C34878D82A}">
                    <a16:rowId xmlns:a16="http://schemas.microsoft.com/office/drawing/2014/main" val="10004"/>
                  </a:ext>
                </a:extLst>
              </a:tr>
              <a:tr h="714380">
                <a:tc>
                  <a:txBody>
                    <a:bodyPr/>
                    <a:lstStyle/>
                    <a:p>
                      <a:pPr algn="ctr">
                        <a:lnSpc>
                          <a:spcPts val="1500"/>
                        </a:lnSpc>
                        <a:spcAft>
                          <a:spcPts val="200"/>
                        </a:spcAft>
                      </a:pPr>
                      <a:r>
                        <a:rPr lang="en-IN" sz="1150">
                          <a:latin typeface="Bookman Old Style" pitchFamily="18" charset="0"/>
                        </a:rPr>
                        <a:t>6.</a:t>
                      </a:r>
                      <a:endParaRPr lang="en-US" sz="1150">
                        <a:latin typeface="Bookman Old Style" pitchFamily="18" charset="0"/>
                      </a:endParaRPr>
                    </a:p>
                  </a:txBody>
                  <a:tcPr anchor="ctr"/>
                </a:tc>
                <a:tc>
                  <a:txBody>
                    <a:bodyPr/>
                    <a:lstStyle/>
                    <a:p>
                      <a:pPr algn="ctr">
                        <a:lnSpc>
                          <a:spcPts val="1500"/>
                        </a:lnSpc>
                        <a:spcAft>
                          <a:spcPts val="200"/>
                        </a:spcAft>
                      </a:pPr>
                      <a:r>
                        <a:rPr lang="en-US" sz="1150" err="1">
                          <a:latin typeface="Bookman Old Style" pitchFamily="18" charset="0"/>
                        </a:rPr>
                        <a:t>Hempcrete</a:t>
                      </a:r>
                      <a:r>
                        <a:rPr lang="en-US" sz="1150">
                          <a:latin typeface="Bookman Old Style" pitchFamily="18" charset="0"/>
                        </a:rPr>
                        <a:t> Walls</a:t>
                      </a:r>
                    </a:p>
                  </a:txBody>
                  <a:tcPr anchor="ctr"/>
                </a:tc>
                <a:tc>
                  <a:txBody>
                    <a:bodyPr/>
                    <a:lstStyle/>
                    <a:p>
                      <a:pPr algn="l">
                        <a:lnSpc>
                          <a:spcPts val="1500"/>
                        </a:lnSpc>
                        <a:spcAft>
                          <a:spcPts val="200"/>
                        </a:spcAft>
                      </a:pPr>
                      <a:r>
                        <a:rPr lang="en-US" sz="1150">
                          <a:latin typeface="Bookman Old Style" pitchFamily="18" charset="0"/>
                        </a:rPr>
                        <a:t>Hemp fibers, lime, and water</a:t>
                      </a:r>
                    </a:p>
                  </a:txBody>
                  <a:tcPr anchor="ctr"/>
                </a:tc>
                <a:tc>
                  <a:txBody>
                    <a:bodyPr/>
                    <a:lstStyle/>
                    <a:p>
                      <a:pPr algn="just">
                        <a:lnSpc>
                          <a:spcPts val="1500"/>
                        </a:lnSpc>
                        <a:spcAft>
                          <a:spcPts val="200"/>
                        </a:spcAft>
                      </a:pPr>
                      <a:r>
                        <a:rPr lang="en-US" sz="1150">
                          <a:latin typeface="Bookman Old Style" pitchFamily="18" charset="0"/>
                        </a:rPr>
                        <a:t>It's cast into walls, and over time, the material petrifies, becoming stronger.</a:t>
                      </a:r>
                    </a:p>
                  </a:txBody>
                  <a:tcPr anchor="ctr"/>
                </a:tc>
                <a:tc>
                  <a:txBody>
                    <a:bodyPr/>
                    <a:lstStyle/>
                    <a:p>
                      <a:pPr algn="l">
                        <a:lnSpc>
                          <a:spcPts val="1500"/>
                        </a:lnSpc>
                        <a:spcAft>
                          <a:spcPts val="200"/>
                        </a:spcAft>
                      </a:pPr>
                      <a:r>
                        <a:rPr lang="en-US" sz="1150">
                          <a:latin typeface="Bookman Old Style" pitchFamily="18" charset="0"/>
                        </a:rPr>
                        <a:t>Lightweight, good insulation, carbon-negative due to the hemp's ability to sequester carbon.</a:t>
                      </a:r>
                    </a:p>
                  </a:txBody>
                  <a:tcPr anchor="ctr"/>
                </a:tc>
                <a:extLst>
                  <a:ext uri="{0D108BD9-81ED-4DB2-BD59-A6C34878D82A}">
                    <a16:rowId xmlns:a16="http://schemas.microsoft.com/office/drawing/2014/main" val="10005"/>
                  </a:ext>
                </a:extLst>
              </a:tr>
              <a:tr h="370840">
                <a:tc>
                  <a:txBody>
                    <a:bodyPr/>
                    <a:lstStyle/>
                    <a:p>
                      <a:pPr algn="ctr">
                        <a:lnSpc>
                          <a:spcPts val="1500"/>
                        </a:lnSpc>
                        <a:spcAft>
                          <a:spcPts val="200"/>
                        </a:spcAft>
                      </a:pPr>
                      <a:r>
                        <a:rPr lang="en-IN" sz="1150">
                          <a:latin typeface="Bookman Old Style" pitchFamily="18" charset="0"/>
                        </a:rPr>
                        <a:t>7.</a:t>
                      </a:r>
                      <a:endParaRPr lang="en-US" sz="1150">
                        <a:latin typeface="Bookman Old Style" pitchFamily="18" charset="0"/>
                      </a:endParaRPr>
                    </a:p>
                  </a:txBody>
                  <a:tcPr anchor="ctr"/>
                </a:tc>
                <a:tc>
                  <a:txBody>
                    <a:bodyPr/>
                    <a:lstStyle/>
                    <a:p>
                      <a:pPr algn="ctr">
                        <a:lnSpc>
                          <a:spcPts val="1500"/>
                        </a:lnSpc>
                        <a:spcAft>
                          <a:spcPts val="200"/>
                        </a:spcAft>
                      </a:pPr>
                      <a:r>
                        <a:rPr lang="en-US" sz="1150">
                          <a:latin typeface="Bookman Old Style" pitchFamily="18" charset="0"/>
                        </a:rPr>
                        <a:t>Recycled Material Walls</a:t>
                      </a:r>
                    </a:p>
                  </a:txBody>
                  <a:tcPr anchor="ctr"/>
                </a:tc>
                <a:tc>
                  <a:txBody>
                    <a:bodyPr/>
                    <a:lstStyle/>
                    <a:p>
                      <a:pPr algn="l">
                        <a:lnSpc>
                          <a:spcPts val="1500"/>
                        </a:lnSpc>
                        <a:spcAft>
                          <a:spcPts val="200"/>
                        </a:spcAft>
                      </a:pPr>
                      <a:r>
                        <a:rPr lang="en-US" sz="1150">
                          <a:latin typeface="Bookman Old Style" pitchFamily="18" charset="0"/>
                        </a:rPr>
                        <a:t>Recycled materials like reclaimed wood, glass, or metal.</a:t>
                      </a:r>
                    </a:p>
                  </a:txBody>
                  <a:tcPr anchor="ctr"/>
                </a:tc>
                <a:tc>
                  <a:txBody>
                    <a:bodyPr/>
                    <a:lstStyle/>
                    <a:p>
                      <a:pPr algn="just">
                        <a:lnSpc>
                          <a:spcPts val="1500"/>
                        </a:lnSpc>
                        <a:spcAft>
                          <a:spcPts val="200"/>
                        </a:spcAft>
                      </a:pPr>
                      <a:r>
                        <a:rPr lang="en-US" sz="1150">
                          <a:latin typeface="Bookman Old Style" pitchFamily="18" charset="0"/>
                        </a:rPr>
                        <a:t>Salvaged materials are creatively repurposed into wall construction.</a:t>
                      </a:r>
                    </a:p>
                  </a:txBody>
                  <a:tcPr anchor="ctr"/>
                </a:tc>
                <a:tc>
                  <a:txBody>
                    <a:bodyPr/>
                    <a:lstStyle/>
                    <a:p>
                      <a:pPr algn="l">
                        <a:lnSpc>
                          <a:spcPts val="1500"/>
                        </a:lnSpc>
                        <a:spcAft>
                          <a:spcPts val="200"/>
                        </a:spcAft>
                      </a:pPr>
                      <a:r>
                        <a:rPr lang="en-US" sz="1150">
                          <a:latin typeface="Bookman Old Style" pitchFamily="18" charset="0"/>
                        </a:rPr>
                        <a:t>Reduce waste, save resources, and add unique character to buildings.</a:t>
                      </a:r>
                    </a:p>
                  </a:txBody>
                  <a:tcPr anchor="ctr"/>
                </a:tc>
                <a:extLst>
                  <a:ext uri="{0D108BD9-81ED-4DB2-BD59-A6C34878D82A}">
                    <a16:rowId xmlns:a16="http://schemas.microsoft.com/office/drawing/2014/main" val="10006"/>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l="2965" t="2703" r="2576" b="2703"/>
          <a:stretch>
            <a:fillRect/>
          </a:stretch>
        </p:blipFill>
        <p:spPr bwMode="auto">
          <a:xfrm>
            <a:off x="5357818" y="1071552"/>
            <a:ext cx="3429024" cy="2500330"/>
          </a:xfrm>
          <a:prstGeom prst="rect">
            <a:avLst/>
          </a:prstGeom>
          <a:noFill/>
          <a:ln w="9525">
            <a:solidFill>
              <a:schemeClr val="tx1"/>
            </a:solidFill>
            <a:miter lim="800000"/>
            <a:headEnd/>
            <a:tailEnd/>
          </a:ln>
          <a:effectLst/>
        </p:spPr>
      </p:pic>
      <p:sp>
        <p:nvSpPr>
          <p:cNvPr id="5" name="Content Placeholder 2"/>
          <p:cNvSpPr txBox="1">
            <a:spLocks/>
          </p:cNvSpPr>
          <p:nvPr/>
        </p:nvSpPr>
        <p:spPr>
          <a:xfrm>
            <a:off x="142844" y="285735"/>
            <a:ext cx="8715436" cy="714379"/>
          </a:xfrm>
          <a:prstGeom prst="rect">
            <a:avLst/>
          </a:prstGeom>
        </p:spPr>
        <p:txBody>
          <a:bodyPr vert="horz" lIns="95077" tIns="47538" rIns="95077" bIns="47538" rtlCol="0">
            <a:normAutofit/>
          </a:bodyPr>
          <a:lstStyle/>
          <a:p>
            <a:pPr marL="177800" lvl="0" indent="-177800" algn="just">
              <a:lnSpc>
                <a:spcPts val="2200"/>
              </a:lnSpc>
              <a:spcBef>
                <a:spcPct val="20000"/>
              </a:spcBef>
              <a:buFont typeface="Arial" pitchFamily="34" charset="0"/>
              <a:buChar char="•"/>
            </a:pPr>
            <a:r>
              <a:rPr kumimoji="0" lang="en-US" sz="1400" b="0" i="0" u="none" strike="noStrike" kern="1200" cap="none" spc="0" normalizeH="0" baseline="0" noProof="0">
                <a:ln>
                  <a:noFill/>
                </a:ln>
                <a:solidFill>
                  <a:schemeClr val="tx1"/>
                </a:solidFill>
                <a:effectLst/>
                <a:uLnTx/>
                <a:uFillTx/>
                <a:latin typeface="Bookman Old Style" pitchFamily="18" charset="0"/>
                <a:ea typeface="+mn-ea"/>
                <a:cs typeface="+mn-cs"/>
              </a:rPr>
              <a:t>Windows facing north or south provide good access to </a:t>
            </a:r>
            <a:r>
              <a:rPr lang="en-US" sz="1400">
                <a:latin typeface="Bookman Old Style" pitchFamily="18" charset="0"/>
              </a:rPr>
              <a:t>illumination &amp; effortless shading</a:t>
            </a:r>
            <a:endParaRPr kumimoji="0" lang="en-US" sz="1400" b="0" i="0" u="none" strike="noStrike" kern="1200" cap="none" spc="0" normalizeH="0" baseline="0" noProof="0">
              <a:ln>
                <a:noFill/>
              </a:ln>
              <a:solidFill>
                <a:schemeClr val="tx1"/>
              </a:solidFill>
              <a:effectLst/>
              <a:uLnTx/>
              <a:uFillTx/>
              <a:latin typeface="Bookman Old Style" pitchFamily="18" charset="0"/>
              <a:ea typeface="+mn-ea"/>
              <a:cs typeface="+mn-cs"/>
            </a:endParaRPr>
          </a:p>
          <a:p>
            <a:pPr marL="177800" marR="0" lvl="0" indent="-177800" algn="just" defTabSz="950773" rtl="0" eaLnBrk="1" fontAlgn="auto" latinLnBrk="0" hangingPunct="1">
              <a:lnSpc>
                <a:spcPts val="22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a:ln>
                  <a:noFill/>
                </a:ln>
                <a:solidFill>
                  <a:schemeClr val="tx1"/>
                </a:solidFill>
                <a:effectLst/>
                <a:uLnTx/>
                <a:uFillTx/>
                <a:latin typeface="Bookman Old Style" pitchFamily="18" charset="0"/>
                <a:ea typeface="+mn-ea"/>
                <a:cs typeface="+mn-cs"/>
              </a:rPr>
              <a:t>Above strategies shall be implemented based on the climatic conditions of the location.</a:t>
            </a:r>
          </a:p>
        </p:txBody>
      </p:sp>
      <p:sp>
        <p:nvSpPr>
          <p:cNvPr id="7" name="Content Placeholder 2"/>
          <p:cNvSpPr txBox="1">
            <a:spLocks/>
          </p:cNvSpPr>
          <p:nvPr/>
        </p:nvSpPr>
        <p:spPr>
          <a:xfrm>
            <a:off x="142844" y="928676"/>
            <a:ext cx="5143536" cy="2928958"/>
          </a:xfrm>
          <a:prstGeom prst="rect">
            <a:avLst/>
          </a:prstGeom>
        </p:spPr>
        <p:txBody>
          <a:bodyPr>
            <a:noAutofit/>
          </a:bodyPr>
          <a:lstStyle/>
          <a:p>
            <a:pPr marL="177800" marR="0" lvl="0" indent="-177800" algn="just" defTabSz="950773" rtl="0" eaLnBrk="1" fontAlgn="auto" latinLnBrk="0" hangingPunct="1">
              <a:lnSpc>
                <a:spcPts val="22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a:ln>
                  <a:noFill/>
                </a:ln>
                <a:solidFill>
                  <a:schemeClr val="tx1"/>
                </a:solidFill>
                <a:effectLst/>
                <a:uLnTx/>
                <a:uFillTx/>
                <a:latin typeface="Bookman Old Style" pitchFamily="18" charset="0"/>
                <a:ea typeface="+mn-ea"/>
                <a:cs typeface="+mn-cs"/>
              </a:rPr>
              <a:t>Specifically, the designs should be based on the heating degree days and cooling degree days of the actual location of the building. </a:t>
            </a:r>
          </a:p>
          <a:p>
            <a:pPr marL="177800" marR="0" lvl="0" indent="-177800" algn="just" defTabSz="950773" rtl="0" eaLnBrk="1" fontAlgn="auto" latinLnBrk="0" hangingPunct="1">
              <a:lnSpc>
                <a:spcPts val="2200"/>
              </a:lnSpc>
              <a:spcBef>
                <a:spcPct val="20000"/>
              </a:spcBef>
              <a:spcAft>
                <a:spcPts val="0"/>
              </a:spcAft>
              <a:buClrTx/>
              <a:buSzTx/>
              <a:buFont typeface="Arial" pitchFamily="34" charset="0"/>
              <a:buChar char="•"/>
              <a:tabLst/>
              <a:defRPr/>
            </a:pPr>
            <a:r>
              <a:rPr kumimoji="0" lang="en-US" sz="1400" b="0" i="0" u="none" strike="noStrike" kern="1200" cap="none" spc="0" normalizeH="0" baseline="0" noProof="0">
                <a:ln>
                  <a:noFill/>
                </a:ln>
                <a:solidFill>
                  <a:schemeClr val="tx1"/>
                </a:solidFill>
                <a:effectLst/>
                <a:uLnTx/>
                <a:uFillTx/>
                <a:latin typeface="Bookman Old Style" pitchFamily="18" charset="0"/>
                <a:ea typeface="+mn-ea"/>
                <a:cs typeface="+mn-cs"/>
              </a:rPr>
              <a:t>In the absence of this data, a more generalist approach based on the five climatic zones of the country may be used.</a:t>
            </a:r>
          </a:p>
          <a:p>
            <a:pPr marL="177800" lvl="0" indent="-177800" algn="just">
              <a:lnSpc>
                <a:spcPts val="2200"/>
              </a:lnSpc>
              <a:spcBef>
                <a:spcPct val="20000"/>
              </a:spcBef>
              <a:buFont typeface="Arial" pitchFamily="34" charset="0"/>
              <a:buChar char="•"/>
            </a:pPr>
            <a:r>
              <a:rPr lang="en-US" sz="1400">
                <a:latin typeface="Bookman Old Style" pitchFamily="18" charset="0"/>
              </a:rPr>
              <a:t>Building orientation and shading studies should carry out and establish the optimal building orientation for the project and ensure appropriate shading design.</a:t>
            </a:r>
          </a:p>
        </p:txBody>
      </p:sp>
      <p:sp>
        <p:nvSpPr>
          <p:cNvPr id="8" name="Rectangle 7"/>
          <p:cNvSpPr/>
          <p:nvPr/>
        </p:nvSpPr>
        <p:spPr>
          <a:xfrm>
            <a:off x="142844" y="3643320"/>
            <a:ext cx="8715436" cy="989373"/>
          </a:xfrm>
          <a:prstGeom prst="rect">
            <a:avLst/>
          </a:prstGeom>
        </p:spPr>
        <p:txBody>
          <a:bodyPr wrap="square">
            <a:spAutoFit/>
          </a:bodyPr>
          <a:lstStyle/>
          <a:p>
            <a:pPr marL="177800" indent="-177800" algn="just">
              <a:lnSpc>
                <a:spcPts val="2200"/>
              </a:lnSpc>
              <a:spcAft>
                <a:spcPts val="600"/>
              </a:spcAft>
              <a:buFont typeface="Arial" pitchFamily="34" charset="0"/>
              <a:buChar char="•"/>
            </a:pPr>
            <a:r>
              <a:rPr lang="en-US" sz="1400">
                <a:latin typeface="Bookman Old Style" pitchFamily="18" charset="0"/>
              </a:rPr>
              <a:t>Solar path analysis shall be done for obtaining optimum form and orientation for the building.</a:t>
            </a:r>
          </a:p>
          <a:p>
            <a:pPr marL="177800" indent="-177800" algn="just">
              <a:lnSpc>
                <a:spcPts val="2200"/>
              </a:lnSpc>
              <a:spcAft>
                <a:spcPts val="600"/>
              </a:spcAft>
              <a:buFont typeface="Arial" pitchFamily="34" charset="0"/>
              <a:buChar char="•"/>
            </a:pPr>
            <a:r>
              <a:rPr lang="en-US" sz="1400">
                <a:latin typeface="Bookman Old Style" pitchFamily="18" charset="0"/>
              </a:rPr>
              <a:t>A design report showing both the optimum orientation and shading design strategies along with justification for the selection of the same shall be prepared.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dobe House? Learn All About the Subject +22 Photos"/>
          <p:cNvPicPr>
            <a:picLocks noChangeAspect="1" noChangeArrowheads="1"/>
          </p:cNvPicPr>
          <p:nvPr/>
        </p:nvPicPr>
        <p:blipFill>
          <a:blip r:embed="rId2"/>
          <a:srcRect/>
          <a:stretch>
            <a:fillRect/>
          </a:stretch>
        </p:blipFill>
        <p:spPr bwMode="auto">
          <a:xfrm>
            <a:off x="285719" y="357172"/>
            <a:ext cx="2383711" cy="1785950"/>
          </a:xfrm>
          <a:prstGeom prst="rect">
            <a:avLst/>
          </a:prstGeom>
          <a:noFill/>
        </p:spPr>
      </p:pic>
      <p:pic>
        <p:nvPicPr>
          <p:cNvPr id="1028" name="Picture 4" descr="Pros and Cons of Straw Bale Construction | The Family Handyman"/>
          <p:cNvPicPr>
            <a:picLocks noChangeAspect="1" noChangeArrowheads="1"/>
          </p:cNvPicPr>
          <p:nvPr/>
        </p:nvPicPr>
        <p:blipFill>
          <a:blip r:embed="rId3" cstate="print"/>
          <a:srcRect/>
          <a:stretch>
            <a:fillRect/>
          </a:stretch>
        </p:blipFill>
        <p:spPr bwMode="auto">
          <a:xfrm>
            <a:off x="2857489" y="357172"/>
            <a:ext cx="2500329" cy="1785949"/>
          </a:xfrm>
          <a:prstGeom prst="rect">
            <a:avLst/>
          </a:prstGeom>
          <a:noFill/>
        </p:spPr>
      </p:pic>
      <p:pic>
        <p:nvPicPr>
          <p:cNvPr id="1030" name="Picture 6" descr="Cob Internal Walls - The Last Straw"/>
          <p:cNvPicPr>
            <a:picLocks noChangeAspect="1" noChangeArrowheads="1"/>
          </p:cNvPicPr>
          <p:nvPr/>
        </p:nvPicPr>
        <p:blipFill>
          <a:blip r:embed="rId4" cstate="print"/>
          <a:srcRect/>
          <a:stretch>
            <a:fillRect/>
          </a:stretch>
        </p:blipFill>
        <p:spPr bwMode="auto">
          <a:xfrm>
            <a:off x="5572132" y="357172"/>
            <a:ext cx="2357453" cy="1785950"/>
          </a:xfrm>
          <a:prstGeom prst="rect">
            <a:avLst/>
          </a:prstGeom>
          <a:noFill/>
        </p:spPr>
      </p:pic>
      <p:pic>
        <p:nvPicPr>
          <p:cNvPr id="1032" name="Picture 8" descr="Colors Of the Earth: Ghana's Incredible, Rammed Earth Walls | ArchDaily"/>
          <p:cNvPicPr>
            <a:picLocks noChangeAspect="1" noChangeArrowheads="1"/>
          </p:cNvPicPr>
          <p:nvPr/>
        </p:nvPicPr>
        <p:blipFill>
          <a:blip r:embed="rId5"/>
          <a:srcRect l="14286"/>
          <a:stretch>
            <a:fillRect/>
          </a:stretch>
        </p:blipFill>
        <p:spPr bwMode="auto">
          <a:xfrm>
            <a:off x="285720" y="2643188"/>
            <a:ext cx="2428892" cy="1876048"/>
          </a:xfrm>
          <a:prstGeom prst="rect">
            <a:avLst/>
          </a:prstGeom>
          <a:noFill/>
        </p:spPr>
      </p:pic>
      <p:pic>
        <p:nvPicPr>
          <p:cNvPr id="1034" name="Picture 10" descr="Step-by-Step Manual Details Construction of Hempcrete Structures ..."/>
          <p:cNvPicPr>
            <a:picLocks noChangeAspect="1" noChangeArrowheads="1"/>
          </p:cNvPicPr>
          <p:nvPr/>
        </p:nvPicPr>
        <p:blipFill>
          <a:blip r:embed="rId6"/>
          <a:srcRect/>
          <a:stretch>
            <a:fillRect/>
          </a:stretch>
        </p:blipFill>
        <p:spPr bwMode="auto">
          <a:xfrm>
            <a:off x="2857488" y="2643188"/>
            <a:ext cx="2500330" cy="1875248"/>
          </a:xfrm>
          <a:prstGeom prst="rect">
            <a:avLst/>
          </a:prstGeom>
          <a:noFill/>
        </p:spPr>
      </p:pic>
      <p:pic>
        <p:nvPicPr>
          <p:cNvPr id="1036" name="Picture 12" descr="6 Architectural Projects Made Out of Recycled Materials ..."/>
          <p:cNvPicPr>
            <a:picLocks noChangeAspect="1" noChangeArrowheads="1"/>
          </p:cNvPicPr>
          <p:nvPr/>
        </p:nvPicPr>
        <p:blipFill>
          <a:blip r:embed="rId7" cstate="print"/>
          <a:srcRect/>
          <a:stretch>
            <a:fillRect/>
          </a:stretch>
        </p:blipFill>
        <p:spPr bwMode="auto">
          <a:xfrm>
            <a:off x="5572132" y="2643188"/>
            <a:ext cx="2368170" cy="1857388"/>
          </a:xfrm>
          <a:prstGeom prst="rect">
            <a:avLst/>
          </a:prstGeom>
          <a:noFill/>
        </p:spPr>
      </p:pic>
      <p:sp>
        <p:nvSpPr>
          <p:cNvPr id="8" name="TextBox 7"/>
          <p:cNvSpPr txBox="1"/>
          <p:nvPr/>
        </p:nvSpPr>
        <p:spPr>
          <a:xfrm>
            <a:off x="285720" y="2143122"/>
            <a:ext cx="7643866" cy="369332"/>
          </a:xfrm>
          <a:prstGeom prst="rect">
            <a:avLst/>
          </a:prstGeom>
          <a:noFill/>
        </p:spPr>
        <p:txBody>
          <a:bodyPr wrap="square" rtlCol="0">
            <a:spAutoFit/>
          </a:bodyPr>
          <a:lstStyle/>
          <a:p>
            <a:r>
              <a:rPr lang="en-IN" sz="1800"/>
              <a:t>         Adobe wall		   Straw Bale wall		    Cob wall</a:t>
            </a:r>
            <a:endParaRPr lang="en-US" sz="1800"/>
          </a:p>
        </p:txBody>
      </p:sp>
      <p:sp>
        <p:nvSpPr>
          <p:cNvPr id="9" name="TextBox 8"/>
          <p:cNvSpPr txBox="1"/>
          <p:nvPr/>
        </p:nvSpPr>
        <p:spPr>
          <a:xfrm>
            <a:off x="285720" y="4500576"/>
            <a:ext cx="7643866" cy="369332"/>
          </a:xfrm>
          <a:prstGeom prst="rect">
            <a:avLst/>
          </a:prstGeom>
          <a:noFill/>
        </p:spPr>
        <p:txBody>
          <a:bodyPr wrap="square" rtlCol="0">
            <a:spAutoFit/>
          </a:bodyPr>
          <a:lstStyle/>
          <a:p>
            <a:r>
              <a:rPr lang="en-IN" sz="1800"/>
              <a:t>    Rammed Earth wall                    </a:t>
            </a:r>
            <a:r>
              <a:rPr lang="en-IN" sz="1800" err="1"/>
              <a:t>Hempcrete</a:t>
            </a:r>
            <a:r>
              <a:rPr lang="en-IN" sz="1800"/>
              <a:t> wall               Recycled material wall</a:t>
            </a:r>
            <a:endParaRPr lang="en-US"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282" y="202154"/>
            <a:ext cx="8643998" cy="369332"/>
          </a:xfrm>
          <a:prstGeom prst="rect">
            <a:avLst/>
          </a:prstGeom>
          <a:noFill/>
        </p:spPr>
        <p:txBody>
          <a:bodyPr wrap="square" rtlCol="0">
            <a:spAutoFit/>
          </a:bodyPr>
          <a:lstStyle/>
          <a:p>
            <a:r>
              <a:rPr lang="en-IN" sz="1800" b="1" u="sng">
                <a:solidFill>
                  <a:srgbClr val="C00000"/>
                </a:solidFill>
                <a:latin typeface="Bookman Old Style" pitchFamily="18" charset="0"/>
              </a:rPr>
              <a:t>c) ROOFS AND FLOORS</a:t>
            </a:r>
            <a:endParaRPr lang="en-US" sz="1800" b="1" u="sng">
              <a:solidFill>
                <a:srgbClr val="C00000"/>
              </a:solidFill>
              <a:latin typeface="Bookman Old Style" pitchFamily="18" charset="0"/>
            </a:endParaRPr>
          </a:p>
        </p:txBody>
      </p:sp>
      <p:pic>
        <p:nvPicPr>
          <p:cNvPr id="8" name="Picture 4" descr="1st Choice Roofing Cincy - Insulation"/>
          <p:cNvPicPr>
            <a:picLocks noChangeAspect="1" noChangeArrowheads="1"/>
          </p:cNvPicPr>
          <p:nvPr/>
        </p:nvPicPr>
        <p:blipFill>
          <a:blip r:embed="rId2"/>
          <a:srcRect l="54630" r="2750" b="6512"/>
          <a:stretch>
            <a:fillRect/>
          </a:stretch>
        </p:blipFill>
        <p:spPr bwMode="auto">
          <a:xfrm>
            <a:off x="214282" y="592185"/>
            <a:ext cx="2286016" cy="2122441"/>
          </a:xfrm>
          <a:prstGeom prst="rect">
            <a:avLst/>
          </a:prstGeom>
          <a:noFill/>
        </p:spPr>
      </p:pic>
      <p:pic>
        <p:nvPicPr>
          <p:cNvPr id="9" name="Picture 4" descr="1st Choice Roofing Cincy - Insulation"/>
          <p:cNvPicPr>
            <a:picLocks noChangeAspect="1" noChangeArrowheads="1"/>
          </p:cNvPicPr>
          <p:nvPr/>
        </p:nvPicPr>
        <p:blipFill>
          <a:blip r:embed="rId2"/>
          <a:srcRect l="8750" t="4934" r="51250" b="5762"/>
          <a:stretch>
            <a:fillRect/>
          </a:stretch>
        </p:blipFill>
        <p:spPr bwMode="auto">
          <a:xfrm>
            <a:off x="214282" y="2786065"/>
            <a:ext cx="2286016" cy="2143139"/>
          </a:xfrm>
          <a:prstGeom prst="rect">
            <a:avLst/>
          </a:prstGeom>
          <a:noFill/>
        </p:spPr>
      </p:pic>
      <p:sp>
        <p:nvSpPr>
          <p:cNvPr id="11" name="Content Placeholder 2"/>
          <p:cNvSpPr>
            <a:spLocks noGrp="1"/>
          </p:cNvSpPr>
          <p:nvPr>
            <p:ph idx="1"/>
          </p:nvPr>
        </p:nvSpPr>
        <p:spPr>
          <a:xfrm>
            <a:off x="2500298" y="571487"/>
            <a:ext cx="6357982" cy="4357717"/>
          </a:xfrm>
        </p:spPr>
        <p:txBody>
          <a:bodyPr>
            <a:noAutofit/>
          </a:bodyPr>
          <a:lstStyle/>
          <a:p>
            <a:pPr marL="265113" indent="-265113">
              <a:lnSpc>
                <a:spcPts val="2000"/>
              </a:lnSpc>
              <a:spcBef>
                <a:spcPts val="0"/>
              </a:spcBef>
              <a:spcAft>
                <a:spcPts val="300"/>
              </a:spcAft>
              <a:buFont typeface="Wingdings" pitchFamily="2" charset="2"/>
              <a:buChar char="q"/>
            </a:pPr>
            <a:r>
              <a:rPr lang="en-US" sz="1400"/>
              <a:t>Roofs of buildings receive most of heat throughout the day</a:t>
            </a:r>
          </a:p>
          <a:p>
            <a:pPr marL="265113" indent="-265113">
              <a:lnSpc>
                <a:spcPts val="2000"/>
              </a:lnSpc>
              <a:spcBef>
                <a:spcPts val="0"/>
              </a:spcBef>
              <a:spcAft>
                <a:spcPts val="300"/>
              </a:spcAft>
              <a:buFont typeface="Wingdings" pitchFamily="2" charset="2"/>
              <a:buChar char="q"/>
            </a:pPr>
            <a:r>
              <a:rPr lang="en-US" sz="1400"/>
              <a:t>In urban areas reinforced cement concrete (RCC) is used as the roofing element, which has high thermal conductivity. If the roof is exposed to solar heat, the temperature inside will also rise as the day progresses. </a:t>
            </a:r>
          </a:p>
          <a:p>
            <a:pPr marL="265113" indent="-265113">
              <a:lnSpc>
                <a:spcPts val="2000"/>
              </a:lnSpc>
              <a:spcBef>
                <a:spcPts val="0"/>
              </a:spcBef>
              <a:spcAft>
                <a:spcPts val="300"/>
              </a:spcAft>
              <a:buFont typeface="Wingdings" pitchFamily="2" charset="2"/>
              <a:buChar char="q"/>
            </a:pPr>
            <a:r>
              <a:rPr lang="en-US" sz="1400"/>
              <a:t>When roof is exposed to solar heat, it will allow continuous heat inside the building which rises the air conditioning load. </a:t>
            </a:r>
          </a:p>
          <a:p>
            <a:pPr marL="265113" indent="-265113">
              <a:lnSpc>
                <a:spcPts val="2000"/>
              </a:lnSpc>
              <a:spcBef>
                <a:spcPts val="0"/>
              </a:spcBef>
              <a:spcAft>
                <a:spcPts val="300"/>
              </a:spcAft>
              <a:buFont typeface="Wingdings" pitchFamily="2" charset="2"/>
              <a:buChar char="q"/>
            </a:pPr>
            <a:r>
              <a:rPr lang="en-IN" sz="1400"/>
              <a:t>This can be controlled by roof insulation, </a:t>
            </a:r>
            <a:r>
              <a:rPr lang="en-US" sz="1400"/>
              <a:t>the function of roof insulation is to insulate the building against heat inflow from outside during the day.</a:t>
            </a:r>
          </a:p>
          <a:p>
            <a:pPr marL="265113" indent="-265113">
              <a:lnSpc>
                <a:spcPts val="2000"/>
              </a:lnSpc>
              <a:spcBef>
                <a:spcPts val="0"/>
              </a:spcBef>
              <a:spcAft>
                <a:spcPts val="300"/>
              </a:spcAft>
              <a:buFont typeface="Wingdings" pitchFamily="2" charset="2"/>
              <a:buChar char="q"/>
            </a:pPr>
            <a:r>
              <a:rPr lang="en-US" sz="1400"/>
              <a:t>The overall thermal transmittance from the exposed roof should be kept as minimum as possible and under normal conditions, the desirable value should not exceed 0.58 W/(m</a:t>
            </a:r>
            <a:r>
              <a:rPr lang="en-US" sz="1400" baseline="30000"/>
              <a:t>2</a:t>
            </a:r>
            <a:r>
              <a:rPr lang="en-US" sz="1400"/>
              <a:t>°C). </a:t>
            </a:r>
          </a:p>
          <a:p>
            <a:pPr marL="265113" indent="-265113">
              <a:lnSpc>
                <a:spcPts val="2000"/>
              </a:lnSpc>
              <a:spcBef>
                <a:spcPts val="0"/>
              </a:spcBef>
              <a:spcAft>
                <a:spcPts val="300"/>
              </a:spcAft>
              <a:buFont typeface="Wingdings" pitchFamily="2" charset="2"/>
              <a:buChar char="q"/>
            </a:pPr>
            <a:r>
              <a:rPr lang="en-US" sz="1400"/>
              <a:t>The ceiling surface of floors which are not to be air conditioned may be suitably insulated to give an overall thermal transmittance not exceeding 1.16 W/(m</a:t>
            </a:r>
            <a:r>
              <a:rPr lang="en-US" sz="1400" baseline="30000"/>
              <a:t>2</a:t>
            </a:r>
            <a:r>
              <a:rPr lang="en-US" sz="1400"/>
              <a: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r="4200"/>
          <a:stretch>
            <a:fillRect/>
          </a:stretch>
        </p:blipFill>
        <p:spPr bwMode="auto">
          <a:xfrm>
            <a:off x="67282" y="142858"/>
            <a:ext cx="4507887" cy="4857784"/>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l="1414" r="3858" b="354"/>
          <a:stretch>
            <a:fillRect/>
          </a:stretch>
        </p:blipFill>
        <p:spPr bwMode="auto">
          <a:xfrm>
            <a:off x="4646653" y="142858"/>
            <a:ext cx="4425941" cy="4857784"/>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57554" y="571486"/>
            <a:ext cx="5500726" cy="2714644"/>
          </a:xfrm>
        </p:spPr>
        <p:txBody>
          <a:bodyPr>
            <a:noAutofit/>
          </a:bodyPr>
          <a:lstStyle/>
          <a:p>
            <a:pPr>
              <a:lnSpc>
                <a:spcPts val="2200"/>
              </a:lnSpc>
              <a:spcBef>
                <a:spcPts val="0"/>
              </a:spcBef>
              <a:buNone/>
            </a:pPr>
            <a:r>
              <a:rPr lang="en-US" sz="1400" b="1"/>
              <a:t>Inverted Earthen pot:</a:t>
            </a:r>
          </a:p>
          <a:p>
            <a:pPr marL="211138" lvl="1" indent="-211138">
              <a:lnSpc>
                <a:spcPts val="2200"/>
              </a:lnSpc>
              <a:spcBef>
                <a:spcPts val="0"/>
              </a:spcBef>
              <a:buFont typeface="Wingdings" pitchFamily="2" charset="2"/>
              <a:buChar char="§"/>
            </a:pPr>
            <a:r>
              <a:rPr lang="en-US"/>
              <a:t>In this method roof is covered by inverted earthen pots, the top of earthen pot can be covered with a layer of earth or lime mortar finish or can be left uncovered. </a:t>
            </a:r>
          </a:p>
          <a:p>
            <a:pPr marL="211138" lvl="1" indent="-211138">
              <a:lnSpc>
                <a:spcPts val="2200"/>
              </a:lnSpc>
              <a:spcBef>
                <a:spcPts val="0"/>
              </a:spcBef>
              <a:buFont typeface="Wingdings" pitchFamily="2" charset="2"/>
              <a:buChar char="§"/>
            </a:pPr>
            <a:r>
              <a:rPr lang="en-US"/>
              <a:t>By virtue of air trapped within them they provide good insulation. Earthen pots painted with white paints further reduce the heat load. </a:t>
            </a:r>
          </a:p>
          <a:p>
            <a:pPr marL="211138" lvl="1" indent="-211138">
              <a:lnSpc>
                <a:spcPts val="2200"/>
              </a:lnSpc>
              <a:spcBef>
                <a:spcPts val="0"/>
              </a:spcBef>
              <a:buFont typeface="Wingdings" pitchFamily="2" charset="2"/>
              <a:buChar char="§"/>
            </a:pPr>
            <a:r>
              <a:rPr lang="en-US"/>
              <a:t>Pots made with earth are recyclable and locally/ regionally available.</a:t>
            </a:r>
          </a:p>
        </p:txBody>
      </p:sp>
      <p:pic>
        <p:nvPicPr>
          <p:cNvPr id="4" name="Picture 2" descr="Earthen pots insulation system: Thermal comfort design - Mansi Shah"/>
          <p:cNvPicPr>
            <a:picLocks noChangeAspect="1" noChangeArrowheads="1"/>
          </p:cNvPicPr>
          <p:nvPr/>
        </p:nvPicPr>
        <p:blipFill>
          <a:blip r:embed="rId2" cstate="print"/>
          <a:srcRect/>
          <a:stretch>
            <a:fillRect/>
          </a:stretch>
        </p:blipFill>
        <p:spPr bwMode="auto">
          <a:xfrm>
            <a:off x="285720" y="695899"/>
            <a:ext cx="3011342" cy="2233041"/>
          </a:xfrm>
          <a:prstGeom prst="rect">
            <a:avLst/>
          </a:prstGeom>
          <a:noFill/>
        </p:spPr>
      </p:pic>
      <p:pic>
        <p:nvPicPr>
          <p:cNvPr id="5" name="Picture 2" descr="Why Brick Bat Coba Not the Correct Method for Terrace Waterproofing?"/>
          <p:cNvPicPr>
            <a:picLocks noChangeAspect="1" noChangeArrowheads="1"/>
          </p:cNvPicPr>
          <p:nvPr/>
        </p:nvPicPr>
        <p:blipFill>
          <a:blip r:embed="rId3"/>
          <a:srcRect/>
          <a:stretch>
            <a:fillRect/>
          </a:stretch>
        </p:blipFill>
        <p:spPr bwMode="auto">
          <a:xfrm>
            <a:off x="5715008" y="2928940"/>
            <a:ext cx="2965909" cy="2000264"/>
          </a:xfrm>
          <a:prstGeom prst="rect">
            <a:avLst/>
          </a:prstGeom>
          <a:noFill/>
        </p:spPr>
      </p:pic>
      <p:sp>
        <p:nvSpPr>
          <p:cNvPr id="6" name="Rectangle 5"/>
          <p:cNvSpPr/>
          <p:nvPr/>
        </p:nvSpPr>
        <p:spPr>
          <a:xfrm>
            <a:off x="214282" y="3000378"/>
            <a:ext cx="5429288" cy="1835759"/>
          </a:xfrm>
          <a:prstGeom prst="rect">
            <a:avLst/>
          </a:prstGeom>
        </p:spPr>
        <p:txBody>
          <a:bodyPr wrap="square">
            <a:spAutoFit/>
          </a:bodyPr>
          <a:lstStyle/>
          <a:p>
            <a:pPr algn="just">
              <a:lnSpc>
                <a:spcPts val="2200"/>
              </a:lnSpc>
              <a:spcAft>
                <a:spcPts val="300"/>
              </a:spcAft>
            </a:pPr>
            <a:r>
              <a:rPr lang="en-US" sz="1400" b="1">
                <a:latin typeface="Bookman Old Style" pitchFamily="18" charset="0"/>
              </a:rPr>
              <a:t>Brick bat </a:t>
            </a:r>
            <a:r>
              <a:rPr lang="en-US" sz="1400" b="1" err="1">
                <a:latin typeface="Bookman Old Style" pitchFamily="18" charset="0"/>
              </a:rPr>
              <a:t>coba</a:t>
            </a:r>
            <a:r>
              <a:rPr lang="en-US" sz="1400" b="1">
                <a:latin typeface="Bookman Old Style" pitchFamily="18" charset="0"/>
              </a:rPr>
              <a:t>:</a:t>
            </a:r>
          </a:p>
          <a:p>
            <a:pPr marL="177800" lvl="1" indent="-177800" algn="just">
              <a:lnSpc>
                <a:spcPts val="2200"/>
              </a:lnSpc>
              <a:spcAft>
                <a:spcPts val="300"/>
              </a:spcAft>
              <a:buFont typeface="Wingdings" pitchFamily="2" charset="2"/>
              <a:buChar char="§"/>
            </a:pPr>
            <a:r>
              <a:rPr lang="en-US" sz="1400">
                <a:latin typeface="Bookman Old Style" pitchFamily="18" charset="0"/>
              </a:rPr>
              <a:t>This system involves laying mortar with broken brick (which may be waste brick pieces) as aggregates and ground brick with lime or cement as binding matrix. </a:t>
            </a:r>
          </a:p>
          <a:p>
            <a:pPr marL="177800" lvl="1" indent="-177800" algn="just">
              <a:lnSpc>
                <a:spcPts val="2200"/>
              </a:lnSpc>
              <a:spcAft>
                <a:spcPts val="300"/>
              </a:spcAft>
              <a:buFont typeface="Wingdings" pitchFamily="2" charset="2"/>
              <a:buChar char="§"/>
            </a:pPr>
            <a:r>
              <a:rPr lang="en-US" sz="1400">
                <a:latin typeface="Bookman Old Style" pitchFamily="18" charset="0"/>
              </a:rPr>
              <a:t>A thick mass of brick bats provide the thermal insulation for roof of the building.</a:t>
            </a:r>
          </a:p>
        </p:txBody>
      </p:sp>
      <p:sp>
        <p:nvSpPr>
          <p:cNvPr id="7" name="TextBox 6"/>
          <p:cNvSpPr txBox="1"/>
          <p:nvPr/>
        </p:nvSpPr>
        <p:spPr>
          <a:xfrm>
            <a:off x="142844" y="232932"/>
            <a:ext cx="6786610" cy="338554"/>
          </a:xfrm>
          <a:prstGeom prst="rect">
            <a:avLst/>
          </a:prstGeom>
          <a:noFill/>
        </p:spPr>
        <p:txBody>
          <a:bodyPr wrap="square" rtlCol="0">
            <a:spAutoFit/>
          </a:bodyPr>
          <a:lstStyle/>
          <a:p>
            <a:r>
              <a:rPr lang="en-IN" sz="1600" b="1">
                <a:solidFill>
                  <a:srgbClr val="C00000"/>
                </a:solidFill>
                <a:latin typeface="Bookman Old Style" pitchFamily="18" charset="0"/>
              </a:rPr>
              <a:t>ENERGY EFFICIENT ROOF AND FLOORS: </a:t>
            </a:r>
            <a:endParaRPr lang="en-US" sz="1600" b="1">
              <a:solidFill>
                <a:srgbClr val="C00000"/>
              </a:solidFill>
              <a:latin typeface="Bookman Old Style"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14678" y="428610"/>
            <a:ext cx="5214974" cy="2143140"/>
          </a:xfrm>
        </p:spPr>
        <p:txBody>
          <a:bodyPr>
            <a:noAutofit/>
          </a:bodyPr>
          <a:lstStyle/>
          <a:p>
            <a:pPr>
              <a:lnSpc>
                <a:spcPts val="2200"/>
              </a:lnSpc>
              <a:spcBef>
                <a:spcPts val="0"/>
              </a:spcBef>
              <a:spcAft>
                <a:spcPts val="300"/>
              </a:spcAft>
              <a:buNone/>
            </a:pPr>
            <a:r>
              <a:rPr lang="en-US" sz="1400" b="1"/>
              <a:t>Broken ceramic mosaic tiles:</a:t>
            </a:r>
          </a:p>
          <a:p>
            <a:pPr marL="177800" lvl="1" indent="-177800">
              <a:lnSpc>
                <a:spcPts val="2200"/>
              </a:lnSpc>
              <a:spcBef>
                <a:spcPts val="0"/>
              </a:spcBef>
              <a:spcAft>
                <a:spcPts val="500"/>
              </a:spcAft>
              <a:buFont typeface="Wingdings" pitchFamily="2" charset="2"/>
              <a:buChar char="§"/>
            </a:pPr>
            <a:r>
              <a:rPr lang="en-US"/>
              <a:t>Broken ceramic tiles can be used as a cost effective external roof finish to reflect the incident solar radiation on roof. </a:t>
            </a:r>
          </a:p>
          <a:p>
            <a:pPr marL="177800" lvl="1" indent="-177800">
              <a:lnSpc>
                <a:spcPts val="2200"/>
              </a:lnSpc>
              <a:spcBef>
                <a:spcPts val="0"/>
              </a:spcBef>
              <a:spcAft>
                <a:spcPts val="500"/>
              </a:spcAft>
              <a:buFont typeface="Wingdings" pitchFamily="2" charset="2"/>
              <a:buChar char="§"/>
            </a:pPr>
            <a:r>
              <a:rPr lang="en-US"/>
              <a:t>Broken ceramic light-</a:t>
            </a:r>
            <a:r>
              <a:rPr lang="en-US" err="1"/>
              <a:t>coloured</a:t>
            </a:r>
            <a:r>
              <a:rPr lang="en-US"/>
              <a:t> tiles reflect heat off the surface because of high solar reflectivity and effectively utilize the waste ceramic tiles.</a:t>
            </a:r>
          </a:p>
        </p:txBody>
      </p:sp>
      <p:pic>
        <p:nvPicPr>
          <p:cNvPr id="12290" name="Picture 2" descr="No photo description available."/>
          <p:cNvPicPr>
            <a:picLocks noChangeAspect="1" noChangeArrowheads="1"/>
          </p:cNvPicPr>
          <p:nvPr/>
        </p:nvPicPr>
        <p:blipFill>
          <a:blip r:embed="rId2" cstate="print"/>
          <a:srcRect/>
          <a:stretch>
            <a:fillRect/>
          </a:stretch>
        </p:blipFill>
        <p:spPr bwMode="auto">
          <a:xfrm>
            <a:off x="428596" y="525561"/>
            <a:ext cx="2714645" cy="1974751"/>
          </a:xfrm>
          <a:prstGeom prst="rect">
            <a:avLst/>
          </a:prstGeom>
          <a:noFill/>
        </p:spPr>
      </p:pic>
      <p:pic>
        <p:nvPicPr>
          <p:cNvPr id="7" name="Picture 2" descr="EXCEL CoolCoat® - High SRI Heat Reflective Cool Roof Paint 2021?"/>
          <p:cNvPicPr>
            <a:picLocks noChangeAspect="1" noChangeArrowheads="1"/>
          </p:cNvPicPr>
          <p:nvPr/>
        </p:nvPicPr>
        <p:blipFill>
          <a:blip r:embed="rId3"/>
          <a:srcRect/>
          <a:stretch>
            <a:fillRect/>
          </a:stretch>
        </p:blipFill>
        <p:spPr bwMode="auto">
          <a:xfrm>
            <a:off x="449604" y="2714626"/>
            <a:ext cx="2693636" cy="2081507"/>
          </a:xfrm>
          <a:prstGeom prst="rect">
            <a:avLst/>
          </a:prstGeom>
          <a:noFill/>
        </p:spPr>
      </p:pic>
      <p:sp>
        <p:nvSpPr>
          <p:cNvPr id="8" name="Rectangle 7"/>
          <p:cNvSpPr/>
          <p:nvPr/>
        </p:nvSpPr>
        <p:spPr>
          <a:xfrm>
            <a:off x="3214678" y="2571750"/>
            <a:ext cx="5214974" cy="2144177"/>
          </a:xfrm>
          <a:prstGeom prst="rect">
            <a:avLst/>
          </a:prstGeom>
        </p:spPr>
        <p:txBody>
          <a:bodyPr wrap="square">
            <a:spAutoFit/>
          </a:bodyPr>
          <a:lstStyle/>
          <a:p>
            <a:pPr algn="just">
              <a:lnSpc>
                <a:spcPts val="2200"/>
              </a:lnSpc>
              <a:spcAft>
                <a:spcPts val="300"/>
              </a:spcAft>
            </a:pPr>
            <a:r>
              <a:rPr lang="en-US" sz="1400" b="1">
                <a:latin typeface="Bookman Old Style" pitchFamily="18" charset="0"/>
              </a:rPr>
              <a:t>High SRI (Solar Reflective Index) Paints:</a:t>
            </a:r>
          </a:p>
          <a:p>
            <a:pPr marL="176213" lvl="1" indent="-176213" algn="just">
              <a:lnSpc>
                <a:spcPts val="2200"/>
              </a:lnSpc>
              <a:spcAft>
                <a:spcPts val="300"/>
              </a:spcAft>
              <a:buFont typeface="Wingdings" pitchFamily="2" charset="2"/>
              <a:buChar char="§"/>
            </a:pPr>
            <a:r>
              <a:rPr lang="en-US" sz="1400">
                <a:latin typeface="Bookman Old Style" pitchFamily="18" charset="0"/>
              </a:rPr>
              <a:t>In recent development high thermal reflective paints are used for the exposed terrace areas which reflects incident heat and adds to the insulation values.</a:t>
            </a:r>
          </a:p>
          <a:p>
            <a:pPr marL="176213" lvl="1" indent="-176213" algn="just">
              <a:lnSpc>
                <a:spcPts val="2200"/>
              </a:lnSpc>
              <a:spcAft>
                <a:spcPts val="300"/>
              </a:spcAft>
              <a:buFont typeface="Wingdings" pitchFamily="2" charset="2"/>
              <a:buChar char="§"/>
            </a:pPr>
            <a:r>
              <a:rPr lang="en-US" sz="1400">
                <a:latin typeface="Bookman Old Style" pitchFamily="18" charset="0"/>
              </a:rPr>
              <a:t>A roof which has received 2 coats of solar reflective paint will have a much lower surface temperature than one which has not had solar reflective paint applied.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43240" y="431197"/>
            <a:ext cx="5715040" cy="2105705"/>
          </a:xfrm>
          <a:prstGeom prst="rect">
            <a:avLst/>
          </a:prstGeom>
        </p:spPr>
        <p:txBody>
          <a:bodyPr wrap="square">
            <a:spAutoFit/>
          </a:bodyPr>
          <a:lstStyle/>
          <a:p>
            <a:pPr marL="176213" indent="-176213" algn="just">
              <a:lnSpc>
                <a:spcPts val="2200"/>
              </a:lnSpc>
            </a:pPr>
            <a:r>
              <a:rPr lang="en-US" sz="1400" b="1" err="1">
                <a:latin typeface="Bookman Old Style" pitchFamily="18" charset="0"/>
              </a:rPr>
              <a:t>Underfloor</a:t>
            </a:r>
            <a:r>
              <a:rPr lang="en-US" sz="1400" b="1">
                <a:latin typeface="Bookman Old Style" pitchFamily="18" charset="0"/>
              </a:rPr>
              <a:t> Insulation:</a:t>
            </a:r>
          </a:p>
          <a:p>
            <a:pPr marL="176213" indent="-176213" algn="just">
              <a:lnSpc>
                <a:spcPts val="2200"/>
              </a:lnSpc>
              <a:spcAft>
                <a:spcPts val="300"/>
              </a:spcAft>
              <a:buFont typeface="Wingdings" pitchFamily="2" charset="2"/>
              <a:buChar char="§"/>
            </a:pPr>
            <a:r>
              <a:rPr lang="en-US" sz="1400">
                <a:latin typeface="Bookman Old Style" pitchFamily="18" charset="0"/>
              </a:rPr>
              <a:t>It acts as a barrier, preventing cold air from seeping up from the ground or unheated spaces into living areas. </a:t>
            </a:r>
          </a:p>
          <a:p>
            <a:pPr marL="176213" indent="-176213" algn="just">
              <a:lnSpc>
                <a:spcPts val="2200"/>
              </a:lnSpc>
              <a:spcAft>
                <a:spcPts val="300"/>
              </a:spcAft>
              <a:buFont typeface="Wingdings" pitchFamily="2" charset="2"/>
              <a:buChar char="§"/>
            </a:pPr>
            <a:r>
              <a:rPr lang="en-US" sz="1400">
                <a:latin typeface="Bookman Old Style" pitchFamily="18" charset="0"/>
              </a:rPr>
              <a:t>By placing insulating materials like rigid foam board or </a:t>
            </a:r>
            <a:r>
              <a:rPr lang="en-US" sz="1400" err="1">
                <a:latin typeface="Bookman Old Style" pitchFamily="18" charset="0"/>
              </a:rPr>
              <a:t>batt</a:t>
            </a:r>
            <a:r>
              <a:rPr lang="en-US" sz="1400">
                <a:latin typeface="Bookman Old Style" pitchFamily="18" charset="0"/>
              </a:rPr>
              <a:t> insulation beneath floors, homes can retain heat more effectively, enhancing energy efficiency, reducing heating costs, and increasing overall comfort during colder months.</a:t>
            </a:r>
          </a:p>
        </p:txBody>
      </p:sp>
      <p:pic>
        <p:nvPicPr>
          <p:cNvPr id="81924" name="Picture 4" descr="Everything you need to know about insulating your home | Stuff.co.nz"/>
          <p:cNvPicPr>
            <a:picLocks noChangeAspect="1" noChangeArrowheads="1"/>
          </p:cNvPicPr>
          <p:nvPr/>
        </p:nvPicPr>
        <p:blipFill>
          <a:blip r:embed="rId2"/>
          <a:srcRect/>
          <a:stretch>
            <a:fillRect/>
          </a:stretch>
        </p:blipFill>
        <p:spPr bwMode="auto">
          <a:xfrm>
            <a:off x="357158" y="571486"/>
            <a:ext cx="2714612" cy="2071702"/>
          </a:xfrm>
          <a:prstGeom prst="rect">
            <a:avLst/>
          </a:prstGeom>
          <a:noFill/>
        </p:spPr>
      </p:pic>
      <p:pic>
        <p:nvPicPr>
          <p:cNvPr id="6" name="Picture 2" descr="What is Cellular Concrete?"/>
          <p:cNvPicPr>
            <a:picLocks noChangeAspect="1" noChangeArrowheads="1"/>
          </p:cNvPicPr>
          <p:nvPr/>
        </p:nvPicPr>
        <p:blipFill>
          <a:blip r:embed="rId3"/>
          <a:srcRect/>
          <a:stretch>
            <a:fillRect/>
          </a:stretch>
        </p:blipFill>
        <p:spPr bwMode="auto">
          <a:xfrm>
            <a:off x="4143372" y="2643188"/>
            <a:ext cx="4643470" cy="2224995"/>
          </a:xfrm>
          <a:prstGeom prst="rect">
            <a:avLst/>
          </a:prstGeom>
          <a:noFill/>
        </p:spPr>
      </p:pic>
      <p:sp>
        <p:nvSpPr>
          <p:cNvPr id="7" name="Rectangle 6"/>
          <p:cNvSpPr/>
          <p:nvPr/>
        </p:nvSpPr>
        <p:spPr>
          <a:xfrm>
            <a:off x="285720" y="2857502"/>
            <a:ext cx="3786214" cy="1785104"/>
          </a:xfrm>
          <a:prstGeom prst="rect">
            <a:avLst/>
          </a:prstGeom>
        </p:spPr>
        <p:txBody>
          <a:bodyPr wrap="square">
            <a:spAutoFit/>
          </a:bodyPr>
          <a:lstStyle/>
          <a:p>
            <a:pPr algn="just">
              <a:lnSpc>
                <a:spcPts val="2200"/>
              </a:lnSpc>
            </a:pPr>
            <a:r>
              <a:rPr lang="en-US" sz="1400" b="1">
                <a:latin typeface="Bookman Old Style" pitchFamily="18" charset="0"/>
              </a:rPr>
              <a:t>USE OF LIGHT WEIGHT CONCRETE:</a:t>
            </a:r>
          </a:p>
          <a:p>
            <a:pPr marL="0" lvl="1" algn="just">
              <a:lnSpc>
                <a:spcPts val="2200"/>
              </a:lnSpc>
            </a:pPr>
            <a:r>
              <a:rPr lang="en-US" sz="1400" u="sng">
                <a:latin typeface="Bookman Old Style" pitchFamily="18" charset="0"/>
              </a:rPr>
              <a:t>Preformed foam concrete: </a:t>
            </a:r>
            <a:r>
              <a:rPr lang="en-US" sz="1400">
                <a:latin typeface="Bookman Old Style" pitchFamily="18" charset="0"/>
              </a:rPr>
              <a:t>Preformed foam concrete may be considered for use for the leveling of floors, sprayed onto horizontal surfaces or in hollow cavities as light weight filler.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428610"/>
            <a:ext cx="8429684" cy="4214841"/>
          </a:xfrm>
        </p:spPr>
        <p:txBody>
          <a:bodyPr>
            <a:normAutofit/>
          </a:bodyPr>
          <a:lstStyle/>
          <a:p>
            <a:pPr algn="ctr">
              <a:buNone/>
            </a:pPr>
            <a:r>
              <a:rPr lang="en-US" sz="1800" b="1">
                <a:solidFill>
                  <a:srgbClr val="C00000"/>
                </a:solidFill>
              </a:rPr>
              <a:t>TYPES OF THERMAL INSULATION MATERIALS</a:t>
            </a:r>
          </a:p>
          <a:p>
            <a:pPr marL="177800" indent="-177800"/>
            <a:r>
              <a:rPr lang="en-US"/>
              <a:t>Insulation materials may be divided into organic and non-organic groups (mineral </a:t>
            </a:r>
            <a:r>
              <a:rPr lang="en-US" err="1"/>
              <a:t>fibres</a:t>
            </a:r>
            <a:r>
              <a:rPr lang="en-US"/>
              <a:t>, glass wool, </a:t>
            </a:r>
            <a:r>
              <a:rPr lang="en-US" err="1"/>
              <a:t>perlites</a:t>
            </a:r>
            <a:r>
              <a:rPr lang="en-US"/>
              <a:t>) according to their raw materials. </a:t>
            </a:r>
          </a:p>
          <a:p>
            <a:pPr marL="177800" indent="-177800"/>
            <a:r>
              <a:rPr lang="en-US"/>
              <a:t>Organic materials can be subdivided into more environmental friendly for example natural materials (cork, cotton and wool) and less environment friendly for example synthetic materials (polyurethane rigid foam and polystyrene).</a:t>
            </a:r>
          </a:p>
          <a:p>
            <a:pPr marL="177800" indent="-177800"/>
            <a:r>
              <a:rPr lang="en-US"/>
              <a:t>Some thermal insulation material may be reflective and some high in embodied energy, which may get offset by saving in the operational energy of the building over their life span.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34"/>
            <a:ext cx="5572164" cy="4643469"/>
          </a:xfrm>
        </p:spPr>
        <p:txBody>
          <a:bodyPr>
            <a:normAutofit fontScale="92500"/>
          </a:bodyPr>
          <a:lstStyle/>
          <a:p>
            <a:pPr marL="265113" indent="-265113">
              <a:buFont typeface="Wingdings" pitchFamily="2" charset="2"/>
              <a:buChar char="q"/>
            </a:pPr>
            <a:r>
              <a:rPr lang="en-US"/>
              <a:t>Mineral wool: </a:t>
            </a:r>
          </a:p>
          <a:p>
            <a:pPr marL="538163" lvl="1" indent="-273050"/>
            <a:r>
              <a:rPr lang="en-US" sz="1600"/>
              <a:t>Mineral wool products are light and have extremely good thermal insulation values. </a:t>
            </a:r>
          </a:p>
          <a:p>
            <a:pPr marL="538163" lvl="1" indent="-273050"/>
            <a:r>
              <a:rPr lang="en-US" sz="1600"/>
              <a:t>When used as insulation both glass and rock wool need a barrier of suitable material sheeting, partly to avoid dust and partly because the material cannot regulate moisture as required. </a:t>
            </a:r>
          </a:p>
          <a:p>
            <a:pPr marL="538163" lvl="1" indent="-273050"/>
            <a:r>
              <a:rPr lang="en-US" sz="1600"/>
              <a:t>Exposure to mineral wool </a:t>
            </a:r>
            <a:r>
              <a:rPr lang="en-US" sz="1600" err="1"/>
              <a:t>fibres</a:t>
            </a:r>
            <a:r>
              <a:rPr lang="en-US" sz="1600"/>
              <a:t> may cause skin problems, itching, eye damage and respiratory irritation.</a:t>
            </a:r>
          </a:p>
          <a:p>
            <a:pPr marL="538163" lvl="1" indent="-273050"/>
            <a:r>
              <a:rPr lang="en-IN" sz="1600" b="1"/>
              <a:t>Examples:</a:t>
            </a:r>
            <a:r>
              <a:rPr lang="en-IN" sz="1600"/>
              <a:t> Glass wool, Rock wool, Cotton and Natural wool.</a:t>
            </a:r>
            <a:endParaRPr lang="en-US" sz="1600"/>
          </a:p>
        </p:txBody>
      </p:sp>
      <p:pic>
        <p:nvPicPr>
          <p:cNvPr id="3074" name="Picture 2" descr="Mineral wool - Wikipedia"/>
          <p:cNvPicPr>
            <a:picLocks noChangeAspect="1" noChangeArrowheads="1"/>
          </p:cNvPicPr>
          <p:nvPr/>
        </p:nvPicPr>
        <p:blipFill>
          <a:blip r:embed="rId2" cstate="print"/>
          <a:srcRect/>
          <a:stretch>
            <a:fillRect/>
          </a:stretch>
        </p:blipFill>
        <p:spPr bwMode="auto">
          <a:xfrm>
            <a:off x="5929322" y="785800"/>
            <a:ext cx="2643206" cy="1895552"/>
          </a:xfrm>
          <a:prstGeom prst="rect">
            <a:avLst/>
          </a:prstGeom>
          <a:noFill/>
        </p:spPr>
      </p:pic>
      <p:pic>
        <p:nvPicPr>
          <p:cNvPr id="3076" name="Picture 4" descr="What is Mineral Wool Insulation?"/>
          <p:cNvPicPr>
            <a:picLocks noChangeAspect="1" noChangeArrowheads="1"/>
          </p:cNvPicPr>
          <p:nvPr/>
        </p:nvPicPr>
        <p:blipFill>
          <a:blip r:embed="rId3"/>
          <a:srcRect/>
          <a:stretch>
            <a:fillRect/>
          </a:stretch>
        </p:blipFill>
        <p:spPr bwMode="auto">
          <a:xfrm>
            <a:off x="5929322" y="2857503"/>
            <a:ext cx="2643206" cy="1929522"/>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72"/>
            <a:ext cx="4714908" cy="4572031"/>
          </a:xfrm>
        </p:spPr>
        <p:txBody>
          <a:bodyPr>
            <a:normAutofit fontScale="92500" lnSpcReduction="20000"/>
          </a:bodyPr>
          <a:lstStyle/>
          <a:p>
            <a:pPr>
              <a:buNone/>
            </a:pPr>
            <a:r>
              <a:rPr lang="en-US"/>
              <a:t>1. Glass wool:</a:t>
            </a:r>
          </a:p>
          <a:p>
            <a:pPr lvl="1"/>
            <a:r>
              <a:rPr lang="en-US" sz="1600"/>
              <a:t>Made from silica sand, limestone, boron, recycled glass (approximately 70 percent), phenol formaldehyde resin or acrylic resin, </a:t>
            </a:r>
          </a:p>
          <a:p>
            <a:pPr lvl="1"/>
            <a:r>
              <a:rPr lang="en-US" sz="1600"/>
              <a:t>it is a lightweight and fire resistant insulation material commonly used for duct and wall insulation. </a:t>
            </a:r>
          </a:p>
          <a:p>
            <a:pPr lvl="1"/>
            <a:r>
              <a:rPr lang="en-US" sz="1600"/>
              <a:t>Glass wool is a high embodied energy product as glass is melted at higher temperature to make the </a:t>
            </a:r>
            <a:r>
              <a:rPr lang="en-US" sz="1600" err="1"/>
              <a:t>fibre</a:t>
            </a:r>
            <a:r>
              <a:rPr lang="en-US" sz="1600"/>
              <a:t>. </a:t>
            </a:r>
          </a:p>
          <a:p>
            <a:pPr lvl="1"/>
            <a:r>
              <a:rPr lang="en-US" sz="1600"/>
              <a:t>Glass wool is easily recyclable and possesses good acoustic insulation properties.</a:t>
            </a:r>
          </a:p>
        </p:txBody>
      </p:sp>
      <p:pic>
        <p:nvPicPr>
          <p:cNvPr id="40962" name="Picture 2" descr="Glass Wool for Sound Proofing and Insulation Piping (100 Gram) : Amazon.in:  Home &amp; Kitchen"/>
          <p:cNvPicPr>
            <a:picLocks noChangeAspect="1" noChangeArrowheads="1"/>
          </p:cNvPicPr>
          <p:nvPr/>
        </p:nvPicPr>
        <p:blipFill>
          <a:blip r:embed="rId2"/>
          <a:srcRect/>
          <a:stretch>
            <a:fillRect/>
          </a:stretch>
        </p:blipFill>
        <p:spPr bwMode="auto">
          <a:xfrm>
            <a:off x="5286380" y="285734"/>
            <a:ext cx="2300066" cy="2300066"/>
          </a:xfrm>
          <a:prstGeom prst="rect">
            <a:avLst/>
          </a:prstGeom>
          <a:noFill/>
        </p:spPr>
      </p:pic>
      <p:pic>
        <p:nvPicPr>
          <p:cNvPr id="40964" name="Picture 4" descr="Fibreglass insulation | Advantages - Choose type and thickness"/>
          <p:cNvPicPr>
            <a:picLocks noChangeAspect="1" noChangeArrowheads="1"/>
          </p:cNvPicPr>
          <p:nvPr/>
        </p:nvPicPr>
        <p:blipFill>
          <a:blip r:embed="rId3"/>
          <a:srcRect/>
          <a:stretch>
            <a:fillRect/>
          </a:stretch>
        </p:blipFill>
        <p:spPr bwMode="auto">
          <a:xfrm>
            <a:off x="5072066" y="2643188"/>
            <a:ext cx="3929058" cy="2059587"/>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72"/>
            <a:ext cx="4929222" cy="4572031"/>
          </a:xfrm>
        </p:spPr>
        <p:txBody>
          <a:bodyPr>
            <a:normAutofit lnSpcReduction="10000"/>
          </a:bodyPr>
          <a:lstStyle/>
          <a:p>
            <a:pPr>
              <a:buNone/>
            </a:pPr>
            <a:r>
              <a:rPr lang="en-US"/>
              <a:t>2. Rock wool:</a:t>
            </a:r>
          </a:p>
          <a:p>
            <a:pPr lvl="1"/>
            <a:r>
              <a:rPr lang="en-US" sz="1600"/>
              <a:t>It is a light weight high embodied energy and fire resistant product, made from natural rock basalt primarily under high heat. </a:t>
            </a:r>
          </a:p>
          <a:p>
            <a:pPr lvl="1"/>
            <a:r>
              <a:rPr lang="en-US" sz="1600"/>
              <a:t>It is denser than glass wool and R-value is higher than glass wool. </a:t>
            </a:r>
          </a:p>
          <a:p>
            <a:pPr lvl="1"/>
            <a:r>
              <a:rPr lang="en-US" sz="1600"/>
              <a:t>Rock wool may contain 10 percent recycled content in the form of building waste and 15 percent recycled content from waste from industry (slag from the steel production process).</a:t>
            </a:r>
          </a:p>
        </p:txBody>
      </p:sp>
      <p:pic>
        <p:nvPicPr>
          <p:cNvPr id="41986" name="Picture 2" descr="Buy Roxul Rockwool Safe n Silent Pro Acoustic Insulation Boards in India  direct from manufacturer, high quality, best price, fast delivery, 5 Year  Warranty"/>
          <p:cNvPicPr>
            <a:picLocks noChangeAspect="1" noChangeArrowheads="1"/>
          </p:cNvPicPr>
          <p:nvPr/>
        </p:nvPicPr>
        <p:blipFill>
          <a:blip r:embed="rId2"/>
          <a:srcRect/>
          <a:stretch>
            <a:fillRect/>
          </a:stretch>
        </p:blipFill>
        <p:spPr bwMode="auto">
          <a:xfrm>
            <a:off x="5214910" y="857238"/>
            <a:ext cx="3929090" cy="392909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8"/>
            <a:ext cx="7429552" cy="589363"/>
          </a:xfrm>
        </p:spPr>
        <p:txBody>
          <a:bodyPr>
            <a:normAutofit/>
          </a:bodyPr>
          <a:lstStyle/>
          <a:p>
            <a:r>
              <a:rPr lang="en-US" sz="1900" b="1">
                <a:solidFill>
                  <a:srgbClr val="C00000"/>
                </a:solidFill>
              </a:rPr>
              <a:t>ENVELOPE OPTIMIZATION </a:t>
            </a:r>
            <a:endParaRPr lang="en-US" sz="1900">
              <a:solidFill>
                <a:srgbClr val="C00000"/>
              </a:solidFill>
            </a:endParaRPr>
          </a:p>
        </p:txBody>
      </p:sp>
      <p:sp>
        <p:nvSpPr>
          <p:cNvPr id="3" name="Content Placeholder 2"/>
          <p:cNvSpPr>
            <a:spLocks noGrp="1"/>
          </p:cNvSpPr>
          <p:nvPr>
            <p:ph idx="1"/>
          </p:nvPr>
        </p:nvSpPr>
        <p:spPr>
          <a:xfrm>
            <a:off x="285720" y="642924"/>
            <a:ext cx="8429684" cy="4143404"/>
          </a:xfrm>
        </p:spPr>
        <p:txBody>
          <a:bodyPr>
            <a:noAutofit/>
          </a:bodyPr>
          <a:lstStyle/>
          <a:p>
            <a:pPr marL="0" lvl="0" indent="0" defTabSz="914400" fontAlgn="base">
              <a:lnSpc>
                <a:spcPts val="2200"/>
              </a:lnSpc>
              <a:spcBef>
                <a:spcPct val="0"/>
              </a:spcBef>
              <a:spcAft>
                <a:spcPts val="300"/>
              </a:spcAft>
              <a:buNone/>
            </a:pPr>
            <a:r>
              <a:rPr lang="en-US" sz="1400" b="1"/>
              <a:t>BUILDING FABRIC: </a:t>
            </a:r>
            <a:r>
              <a:rPr lang="en-US" sz="1400"/>
              <a:t>Elements and components of a building other than furniture and the services installations. (Ex: walls, floors, roof, windows and doors.)</a:t>
            </a:r>
          </a:p>
          <a:p>
            <a:pPr marL="0" lvl="0" indent="0" defTabSz="914400" fontAlgn="base">
              <a:lnSpc>
                <a:spcPts val="2200"/>
              </a:lnSpc>
              <a:spcBef>
                <a:spcPct val="0"/>
              </a:spcBef>
              <a:spcAft>
                <a:spcPts val="300"/>
              </a:spcAft>
              <a:buNone/>
            </a:pPr>
            <a:r>
              <a:rPr lang="en-US" sz="1400" b="1"/>
              <a:t>BUILDING ENVELOPE OPTIMIZATION: </a:t>
            </a:r>
            <a:r>
              <a:rPr lang="en-US" sz="1400"/>
              <a:t>It refers to the process of designing and improving the exterior shell of a building (its walls, roof, windows, doors, and foundation) to achieve maximum performance in terms of energy efficiency, comfort, durability, and sustainability. </a:t>
            </a:r>
            <a:endParaRPr lang="en-US" sz="1400" b="1"/>
          </a:p>
          <a:p>
            <a:pPr>
              <a:lnSpc>
                <a:spcPts val="2200"/>
              </a:lnSpc>
              <a:spcAft>
                <a:spcPts val="300"/>
              </a:spcAft>
              <a:buNone/>
            </a:pPr>
            <a:r>
              <a:rPr lang="en-US" sz="1400" b="1"/>
              <a:t>BUILDING ENVELOPE: </a:t>
            </a:r>
          </a:p>
          <a:p>
            <a:pPr marL="355600" indent="-261938">
              <a:lnSpc>
                <a:spcPts val="2200"/>
              </a:lnSpc>
              <a:spcBef>
                <a:spcPts val="0"/>
              </a:spcBef>
              <a:spcAft>
                <a:spcPts val="300"/>
              </a:spcAft>
              <a:buFont typeface="Wingdings" pitchFamily="2" charset="2"/>
              <a:buChar char="q"/>
            </a:pPr>
            <a:r>
              <a:rPr lang="en-US" sz="1400"/>
              <a:t>The building envelope acts as the interface between indoor and external climatic conditions. It potentially regulates the building climatic response. </a:t>
            </a:r>
          </a:p>
          <a:p>
            <a:pPr marL="355600" indent="-261938">
              <a:lnSpc>
                <a:spcPts val="2200"/>
              </a:lnSpc>
              <a:spcAft>
                <a:spcPts val="300"/>
              </a:spcAft>
              <a:buFont typeface="Wingdings" pitchFamily="2" charset="2"/>
              <a:buChar char="q"/>
            </a:pPr>
            <a:r>
              <a:rPr lang="en-US" sz="1400"/>
              <a:t>The building envelope should be designed to conserve energy substantially. </a:t>
            </a:r>
          </a:p>
          <a:p>
            <a:pPr marL="355600" indent="-261938">
              <a:lnSpc>
                <a:spcPts val="2200"/>
              </a:lnSpc>
              <a:spcAft>
                <a:spcPts val="300"/>
              </a:spcAft>
              <a:buFont typeface="Wingdings" pitchFamily="2" charset="2"/>
              <a:buChar char="q"/>
            </a:pPr>
            <a:r>
              <a:rPr lang="en-US" sz="1400"/>
              <a:t>Well designed building envelope</a:t>
            </a:r>
          </a:p>
          <a:p>
            <a:pPr marL="719138" indent="-177800">
              <a:lnSpc>
                <a:spcPts val="2200"/>
              </a:lnSpc>
              <a:spcAft>
                <a:spcPts val="300"/>
              </a:spcAft>
              <a:buFont typeface="Wingdings" pitchFamily="2" charset="2"/>
              <a:buChar char="§"/>
            </a:pPr>
            <a:r>
              <a:rPr lang="en-US" sz="1400"/>
              <a:t>Maximizes daylight</a:t>
            </a:r>
          </a:p>
          <a:p>
            <a:pPr marL="719138" indent="-177800">
              <a:lnSpc>
                <a:spcPts val="2200"/>
              </a:lnSpc>
              <a:spcAft>
                <a:spcPts val="300"/>
              </a:spcAft>
              <a:buFont typeface="Wingdings" pitchFamily="2" charset="2"/>
              <a:buChar char="§"/>
            </a:pPr>
            <a:r>
              <a:rPr lang="en-US" sz="1400"/>
              <a:t>Maximizes natural ventilation (fresh air) and views to the exterior</a:t>
            </a:r>
          </a:p>
          <a:p>
            <a:pPr marL="719138" indent="-177800">
              <a:lnSpc>
                <a:spcPts val="2200"/>
              </a:lnSpc>
              <a:spcAft>
                <a:spcPts val="300"/>
              </a:spcAft>
              <a:buFont typeface="Wingdings" pitchFamily="2" charset="2"/>
              <a:buChar char="§"/>
            </a:pPr>
            <a:r>
              <a:rPr lang="en-US" sz="1400"/>
              <a:t>Enables to modulate solar heat gain and control/reduce noise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500048"/>
            <a:ext cx="4857784" cy="4429155"/>
          </a:xfrm>
        </p:spPr>
        <p:txBody>
          <a:bodyPr/>
          <a:lstStyle/>
          <a:p>
            <a:pPr>
              <a:buNone/>
            </a:pPr>
            <a:r>
              <a:rPr lang="en-US"/>
              <a:t>3. Cotton:</a:t>
            </a:r>
          </a:p>
          <a:p>
            <a:pPr lvl="1"/>
            <a:r>
              <a:rPr lang="en-US" sz="1600"/>
              <a:t>This is a rapidly renewable product made from both natural </a:t>
            </a:r>
            <a:r>
              <a:rPr lang="en-US" sz="1600" err="1"/>
              <a:t>fibres</a:t>
            </a:r>
            <a:r>
              <a:rPr lang="en-US" sz="1600"/>
              <a:t> as well as industrial waste from recycled cotton textiles. </a:t>
            </a:r>
          </a:p>
          <a:p>
            <a:pPr lvl="1"/>
            <a:r>
              <a:rPr lang="en-US" sz="1600"/>
              <a:t>Cotton is also a good sound insulator, requires little energy to manufacture as well as is non-toxic. </a:t>
            </a:r>
          </a:p>
          <a:p>
            <a:pPr lvl="1"/>
            <a:r>
              <a:rPr lang="en-US" sz="1600"/>
              <a:t>Waste cotton, a high water absorbing material should be protected by moisture/</a:t>
            </a:r>
            <a:r>
              <a:rPr lang="en-US" sz="1600" err="1"/>
              <a:t>vapour</a:t>
            </a:r>
            <a:r>
              <a:rPr lang="en-US" sz="1600"/>
              <a:t> barrier.</a:t>
            </a:r>
          </a:p>
        </p:txBody>
      </p:sp>
      <p:pic>
        <p:nvPicPr>
          <p:cNvPr id="43010" name="Picture 2" descr="Cotton Batt Insulation - A Comprehensive Guide"/>
          <p:cNvPicPr>
            <a:picLocks noChangeAspect="1" noChangeArrowheads="1"/>
          </p:cNvPicPr>
          <p:nvPr/>
        </p:nvPicPr>
        <p:blipFill>
          <a:blip r:embed="rId2"/>
          <a:srcRect/>
          <a:stretch>
            <a:fillRect/>
          </a:stretch>
        </p:blipFill>
        <p:spPr bwMode="auto">
          <a:xfrm>
            <a:off x="5286380" y="1071552"/>
            <a:ext cx="3600000" cy="360000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428610"/>
            <a:ext cx="8715436" cy="4500593"/>
          </a:xfrm>
        </p:spPr>
        <p:txBody>
          <a:bodyPr/>
          <a:lstStyle/>
          <a:p>
            <a:pPr>
              <a:buNone/>
            </a:pPr>
            <a:r>
              <a:rPr lang="en-US"/>
              <a:t>4. Natural wool:</a:t>
            </a:r>
          </a:p>
          <a:p>
            <a:pPr lvl="1"/>
            <a:r>
              <a:rPr lang="en-US" sz="1600"/>
              <a:t>It is made with recyclable and renewable source and is non-toxic and bio-degradable. </a:t>
            </a:r>
          </a:p>
          <a:p>
            <a:pPr lvl="1"/>
            <a:r>
              <a:rPr lang="en-US" sz="1600"/>
              <a:t>It does not contain any synthetic </a:t>
            </a:r>
            <a:r>
              <a:rPr lang="en-US" sz="1600" err="1"/>
              <a:t>fibres</a:t>
            </a:r>
            <a:r>
              <a:rPr lang="en-US" sz="1600"/>
              <a:t> but has a disadvantage that it absorbs VOC.</a:t>
            </a:r>
          </a:p>
        </p:txBody>
      </p:sp>
      <p:pic>
        <p:nvPicPr>
          <p:cNvPr id="45058" name="Picture 2" descr="Sheep Wool Insulation Photos - Free &amp; Royalty-Free Stock Photos from  Dreamstime"/>
          <p:cNvPicPr>
            <a:picLocks noChangeAspect="1" noChangeArrowheads="1"/>
          </p:cNvPicPr>
          <p:nvPr/>
        </p:nvPicPr>
        <p:blipFill>
          <a:blip r:embed="rId3"/>
          <a:srcRect/>
          <a:stretch>
            <a:fillRect/>
          </a:stretch>
        </p:blipFill>
        <p:spPr bwMode="auto">
          <a:xfrm>
            <a:off x="4214810" y="2071684"/>
            <a:ext cx="4190976" cy="2792238"/>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6"/>
            <a:ext cx="8501122" cy="2714644"/>
          </a:xfrm>
        </p:spPr>
        <p:txBody>
          <a:bodyPr>
            <a:normAutofit/>
          </a:bodyPr>
          <a:lstStyle/>
          <a:p>
            <a:pPr marL="265113" indent="-265113">
              <a:buFont typeface="Wingdings" pitchFamily="2" charset="2"/>
              <a:buChar char="q"/>
            </a:pPr>
            <a:r>
              <a:rPr lang="en-US" sz="1500"/>
              <a:t>Cellulose </a:t>
            </a:r>
            <a:r>
              <a:rPr lang="en-US" sz="1500" err="1"/>
              <a:t>fibres</a:t>
            </a:r>
            <a:r>
              <a:rPr lang="en-US" sz="1500"/>
              <a:t>: </a:t>
            </a:r>
          </a:p>
          <a:p>
            <a:pPr marL="361950" lvl="1" indent="-273050"/>
            <a:r>
              <a:rPr lang="en-US" sz="1500"/>
              <a:t>These can have very high recycled content and can be made from waste papers (about 90 percent recycled papers) or pulverized pulp and are cost-effective. </a:t>
            </a:r>
          </a:p>
          <a:p>
            <a:pPr marL="361950" lvl="1" indent="-273050"/>
            <a:r>
              <a:rPr lang="en-US" sz="1500"/>
              <a:t>They can also be made from different types of cellulosic materials like card boards, waste papers, old newspapers, cotton, straw, saw dust and hemp. </a:t>
            </a:r>
          </a:p>
          <a:p>
            <a:pPr marL="361950" lvl="1" indent="-273050"/>
            <a:r>
              <a:rPr lang="en-US" sz="1500"/>
              <a:t>These </a:t>
            </a:r>
            <a:r>
              <a:rPr lang="en-US" sz="1500" err="1"/>
              <a:t>fibres</a:t>
            </a:r>
            <a:r>
              <a:rPr lang="en-US" sz="1500"/>
              <a:t> have very low embodied energy, but they need to be treated for fire </a:t>
            </a:r>
            <a:r>
              <a:rPr lang="en-US" sz="1500" err="1"/>
              <a:t>retardance</a:t>
            </a:r>
            <a:r>
              <a:rPr lang="en-US" sz="1500"/>
              <a:t> (such as by boric acid). </a:t>
            </a:r>
          </a:p>
        </p:txBody>
      </p:sp>
      <p:pic>
        <p:nvPicPr>
          <p:cNvPr id="4" name="Picture 2" descr="Why Cellulose Insulation is a Smart Choice"/>
          <p:cNvPicPr>
            <a:picLocks noChangeAspect="1" noChangeArrowheads="1"/>
          </p:cNvPicPr>
          <p:nvPr/>
        </p:nvPicPr>
        <p:blipFill>
          <a:blip r:embed="rId2"/>
          <a:srcRect l="28538" r="7866" b="-395"/>
          <a:stretch>
            <a:fillRect/>
          </a:stretch>
        </p:blipFill>
        <p:spPr bwMode="auto">
          <a:xfrm>
            <a:off x="4929190" y="2593731"/>
            <a:ext cx="3571900" cy="2335473"/>
          </a:xfrm>
          <a:prstGeom prst="rect">
            <a:avLst/>
          </a:prstGeom>
          <a:noFill/>
        </p:spPr>
      </p:pic>
      <p:sp>
        <p:nvSpPr>
          <p:cNvPr id="5" name="Rectangle 4"/>
          <p:cNvSpPr/>
          <p:nvPr/>
        </p:nvSpPr>
        <p:spPr>
          <a:xfrm>
            <a:off x="214282" y="2826229"/>
            <a:ext cx="4572000" cy="745653"/>
          </a:xfrm>
          <a:prstGeom prst="rect">
            <a:avLst/>
          </a:prstGeom>
        </p:spPr>
        <p:txBody>
          <a:bodyPr>
            <a:spAutoFit/>
          </a:bodyPr>
          <a:lstStyle/>
          <a:p>
            <a:pPr marL="361950" lvl="1" indent="-273050" algn="just">
              <a:lnSpc>
                <a:spcPct val="150000"/>
              </a:lnSpc>
              <a:buFont typeface="Bookman Old Style" pitchFamily="18" charset="0"/>
              <a:buChar char="–"/>
            </a:pPr>
            <a:r>
              <a:rPr lang="en-US" sz="1500">
                <a:latin typeface="Bookman Old Style" pitchFamily="18" charset="0"/>
              </a:rPr>
              <a:t>This product may be reused and recycled but should not be incinerated.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357172"/>
            <a:ext cx="8501122" cy="4572031"/>
          </a:xfrm>
        </p:spPr>
        <p:txBody>
          <a:bodyPr/>
          <a:lstStyle/>
          <a:p>
            <a:pPr marL="265113" indent="-265113">
              <a:buFont typeface="Wingdings" pitchFamily="2" charset="2"/>
              <a:buChar char="q"/>
            </a:pPr>
            <a:r>
              <a:rPr lang="en-US"/>
              <a:t>Plastic:</a:t>
            </a:r>
          </a:p>
          <a:p>
            <a:pPr lvl="1"/>
            <a:r>
              <a:rPr lang="en-US" sz="1600"/>
              <a:t>Many plastics have good water- proofing and high thermal insulation properties (when produced as foam). </a:t>
            </a:r>
          </a:p>
          <a:p>
            <a:pPr lvl="1"/>
            <a:r>
              <a:rPr lang="en-US" sz="1600"/>
              <a:t>As a sealant, plastic can take many forms such as paint, sheeting, paper, sealing strips and mastics. </a:t>
            </a:r>
          </a:p>
          <a:p>
            <a:pPr lvl="1"/>
            <a:r>
              <a:rPr lang="en-US" sz="1600"/>
              <a:t>The materials are foamed up using chlorofluorocarbons and carbon dioxide, and fire retardants and stabilizers are added. </a:t>
            </a:r>
          </a:p>
          <a:p>
            <a:pPr lvl="1"/>
            <a:r>
              <a:rPr lang="en-US" sz="1600"/>
              <a:t>It is recommended to use products which do not use CFCs or HCFCs as blowing agents during manufacturing.</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1736" y="285735"/>
            <a:ext cx="6357982" cy="4643469"/>
          </a:xfrm>
        </p:spPr>
        <p:txBody>
          <a:bodyPr>
            <a:normAutofit/>
          </a:bodyPr>
          <a:lstStyle/>
          <a:p>
            <a:pPr marL="176213" indent="-176213"/>
            <a:r>
              <a:rPr lang="en-US" sz="1400"/>
              <a:t>Properties of polystyrene are as follows: </a:t>
            </a:r>
          </a:p>
          <a:p>
            <a:pPr marL="176213" lvl="1" indent="-176213"/>
            <a:r>
              <a:rPr lang="en-US"/>
              <a:t>Extruded polystyrene:</a:t>
            </a:r>
          </a:p>
          <a:p>
            <a:pPr marL="361950" lvl="2" indent="-185738">
              <a:spcAft>
                <a:spcPts val="1000"/>
              </a:spcAft>
            </a:pPr>
            <a:r>
              <a:rPr lang="en-US" sz="1400"/>
              <a:t>This material has very high R-value per unit thickness, good moisture resistance, and high compressive strength and is light in weight. It is commonly used in wall and roof insulation. </a:t>
            </a:r>
          </a:p>
          <a:p>
            <a:pPr marL="176213" lvl="1" indent="-176213"/>
            <a:r>
              <a:rPr lang="en-US"/>
              <a:t>Expanded polystyrene:</a:t>
            </a:r>
          </a:p>
          <a:p>
            <a:pPr marL="361950" lvl="2" indent="-185738">
              <a:spcAft>
                <a:spcPts val="1000"/>
              </a:spcAft>
            </a:pPr>
            <a:r>
              <a:rPr lang="en-US" sz="1400"/>
              <a:t>It is a light weight and has high R-value, but it has low compressive strength and is not moisture resistant. </a:t>
            </a:r>
          </a:p>
          <a:p>
            <a:pPr marL="176213" lvl="1" indent="-176213"/>
            <a:r>
              <a:rPr lang="en-US"/>
              <a:t>Closed cell flexible elastomeric foams:</a:t>
            </a:r>
          </a:p>
          <a:p>
            <a:pPr marL="361950" lvl="2" indent="-185738"/>
            <a:r>
              <a:rPr lang="en-US" sz="1400"/>
              <a:t>These naturally resist ingress of water </a:t>
            </a:r>
            <a:r>
              <a:rPr lang="en-US" sz="1400" err="1"/>
              <a:t>vapour</a:t>
            </a:r>
            <a:r>
              <a:rPr lang="en-US" sz="1400"/>
              <a:t>, help in long term efficiency of the insulation and </a:t>
            </a:r>
            <a:r>
              <a:rPr lang="en-US" sz="1400" err="1"/>
              <a:t>minimise</a:t>
            </a:r>
            <a:r>
              <a:rPr lang="en-US" sz="1400"/>
              <a:t> chances of condensation and increased heat gain over a period of time.</a:t>
            </a:r>
          </a:p>
        </p:txBody>
      </p:sp>
      <p:pic>
        <p:nvPicPr>
          <p:cNvPr id="4" name="Picture 2" descr="Extruded Polystyrene Foam Board, पॉलीस्टीरीन फोम बोर्ड, पॉलीस्टीरिन फोम  बोर्ड - Tjikko Private Limited, Vadodara | ID: 21829702673"/>
          <p:cNvPicPr>
            <a:picLocks noChangeAspect="1" noChangeArrowheads="1"/>
          </p:cNvPicPr>
          <p:nvPr/>
        </p:nvPicPr>
        <p:blipFill>
          <a:blip r:embed="rId2"/>
          <a:srcRect b="12904"/>
          <a:stretch>
            <a:fillRect/>
          </a:stretch>
        </p:blipFill>
        <p:spPr bwMode="auto">
          <a:xfrm>
            <a:off x="214282" y="357172"/>
            <a:ext cx="2286016" cy="1500198"/>
          </a:xfrm>
          <a:prstGeom prst="rect">
            <a:avLst/>
          </a:prstGeom>
          <a:noFill/>
        </p:spPr>
      </p:pic>
      <p:pic>
        <p:nvPicPr>
          <p:cNvPr id="5" name="Picture 4" descr="Expanded Polystyrene - EPS - Thermal Insulation"/>
          <p:cNvPicPr>
            <a:picLocks noChangeAspect="1" noChangeArrowheads="1"/>
          </p:cNvPicPr>
          <p:nvPr/>
        </p:nvPicPr>
        <p:blipFill>
          <a:blip r:embed="rId3"/>
          <a:srcRect/>
          <a:stretch>
            <a:fillRect/>
          </a:stretch>
        </p:blipFill>
        <p:spPr bwMode="auto">
          <a:xfrm>
            <a:off x="214282" y="1999250"/>
            <a:ext cx="2286016" cy="1501194"/>
          </a:xfrm>
          <a:prstGeom prst="rect">
            <a:avLst/>
          </a:prstGeom>
          <a:noFill/>
        </p:spPr>
      </p:pic>
      <p:sp>
        <p:nvSpPr>
          <p:cNvPr id="19458" name="AutoShape 2" descr="Flexible. Closed Cell. Insul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9460" name="Picture 4" descr="Flexible. Closed Cell. Insulation."/>
          <p:cNvPicPr>
            <a:picLocks noChangeAspect="1" noChangeArrowheads="1"/>
          </p:cNvPicPr>
          <p:nvPr/>
        </p:nvPicPr>
        <p:blipFill>
          <a:blip r:embed="rId4"/>
          <a:srcRect r="4545"/>
          <a:stretch>
            <a:fillRect/>
          </a:stretch>
        </p:blipFill>
        <p:spPr bwMode="auto">
          <a:xfrm>
            <a:off x="214282" y="3571882"/>
            <a:ext cx="2286016" cy="1428760"/>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500048"/>
            <a:ext cx="5000660" cy="4429155"/>
          </a:xfrm>
        </p:spPr>
        <p:txBody>
          <a:bodyPr/>
          <a:lstStyle/>
          <a:p>
            <a:pPr marL="265113" indent="-265113">
              <a:buFont typeface="Wingdings" pitchFamily="2" charset="2"/>
              <a:buChar char="q"/>
            </a:pPr>
            <a:r>
              <a:rPr lang="en-US"/>
              <a:t>Reflective Insulation materials:</a:t>
            </a:r>
          </a:p>
          <a:p>
            <a:pPr lvl="1"/>
            <a:r>
              <a:rPr lang="en-US" sz="1600"/>
              <a:t>These comprise highly reflective materials like </a:t>
            </a:r>
            <a:r>
              <a:rPr lang="en-US" sz="1600" err="1"/>
              <a:t>aluminium</a:t>
            </a:r>
            <a:r>
              <a:rPr lang="en-US" sz="1600"/>
              <a:t> foil. It may retard the heat transfer up to 97 percent. It is very effective in warmer climates, requires less area, acts as a </a:t>
            </a:r>
            <a:r>
              <a:rPr lang="en-US" sz="1600" err="1"/>
              <a:t>vapour</a:t>
            </a:r>
            <a:r>
              <a:rPr lang="en-US" sz="1600"/>
              <a:t> barrier also, and is non-toxic. </a:t>
            </a:r>
          </a:p>
          <a:p>
            <a:pPr lvl="1"/>
            <a:r>
              <a:rPr lang="en-US" sz="1600"/>
              <a:t>However, it has less compressive strength and requires some backing support.</a:t>
            </a:r>
          </a:p>
          <a:p>
            <a:endParaRPr lang="en-US"/>
          </a:p>
        </p:txBody>
      </p:sp>
      <p:pic>
        <p:nvPicPr>
          <p:cNvPr id="3074" name="Picture 2" descr="Grey Reflective Insulation Material, Rs 15/square feet Day Ch Engineering |  ID: 10594882588"/>
          <p:cNvPicPr>
            <a:picLocks noChangeAspect="1" noChangeArrowheads="1"/>
          </p:cNvPicPr>
          <p:nvPr/>
        </p:nvPicPr>
        <p:blipFill>
          <a:blip r:embed="rId2"/>
          <a:srcRect/>
          <a:stretch>
            <a:fillRect/>
          </a:stretch>
        </p:blipFill>
        <p:spPr bwMode="auto">
          <a:xfrm>
            <a:off x="5214942" y="1000132"/>
            <a:ext cx="3762368" cy="376236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6"/>
            <a:ext cx="8429684" cy="2357453"/>
          </a:xfrm>
        </p:spPr>
        <p:txBody>
          <a:bodyPr>
            <a:noAutofit/>
          </a:bodyPr>
          <a:lstStyle/>
          <a:p>
            <a:pPr marL="265113" indent="-265113">
              <a:buFont typeface="Wingdings" pitchFamily="2" charset="2"/>
              <a:buChar char="q"/>
            </a:pPr>
            <a:r>
              <a:rPr lang="en-US" sz="1500" err="1"/>
              <a:t>Perlite</a:t>
            </a:r>
            <a:r>
              <a:rPr lang="en-US" sz="1500"/>
              <a:t> and pumice products:</a:t>
            </a:r>
          </a:p>
          <a:p>
            <a:pPr marL="449263" lvl="1" indent="-184150"/>
            <a:r>
              <a:rPr lang="en-US" sz="1500" err="1"/>
              <a:t>Perlite</a:t>
            </a:r>
            <a:r>
              <a:rPr lang="en-US" sz="1500"/>
              <a:t> is a natural glass of volcanic origin. </a:t>
            </a:r>
          </a:p>
          <a:p>
            <a:pPr marL="449263" lvl="1" indent="-184150"/>
            <a:r>
              <a:rPr lang="en-US" sz="1500"/>
              <a:t>It is pulverized and expanded in rotating kilns at about 900°C to 1200°C, which increases its volume from five to twenty times. </a:t>
            </a:r>
          </a:p>
          <a:p>
            <a:pPr marL="449263" lvl="1" indent="-184150"/>
            <a:r>
              <a:rPr lang="en-US" sz="1500"/>
              <a:t>It is used either as loose fill insulation or as aggregates in mortar and light weight concrete blocks. </a:t>
            </a:r>
          </a:p>
        </p:txBody>
      </p:sp>
      <p:sp>
        <p:nvSpPr>
          <p:cNvPr id="4" name="Rectangle 3"/>
          <p:cNvSpPr/>
          <p:nvPr/>
        </p:nvSpPr>
        <p:spPr>
          <a:xfrm>
            <a:off x="285720" y="2500312"/>
            <a:ext cx="4429156" cy="2208297"/>
          </a:xfrm>
          <a:prstGeom prst="rect">
            <a:avLst/>
          </a:prstGeom>
        </p:spPr>
        <p:txBody>
          <a:bodyPr wrap="square">
            <a:spAutoFit/>
          </a:bodyPr>
          <a:lstStyle/>
          <a:p>
            <a:pPr marL="361950" lvl="1" indent="-185738" algn="just">
              <a:lnSpc>
                <a:spcPct val="150000"/>
              </a:lnSpc>
              <a:spcAft>
                <a:spcPts val="300"/>
              </a:spcAft>
              <a:buFont typeface="Calibri" pitchFamily="34" charset="0"/>
              <a:buChar char="–"/>
            </a:pPr>
            <a:r>
              <a:rPr lang="en-US" sz="1500" err="1">
                <a:latin typeface="Bookman Old Style" pitchFamily="18" charset="0"/>
              </a:rPr>
              <a:t>Perlite</a:t>
            </a:r>
            <a:r>
              <a:rPr lang="en-US" sz="1500">
                <a:latin typeface="Bookman Old Style" pitchFamily="18" charset="0"/>
              </a:rPr>
              <a:t> absorbs water, hence moisture preventive materials like bitumen or silicon are sometimes added. </a:t>
            </a:r>
          </a:p>
          <a:p>
            <a:pPr marL="361950" lvl="1" indent="-185738" algn="just">
              <a:lnSpc>
                <a:spcPct val="150000"/>
              </a:lnSpc>
              <a:spcAft>
                <a:spcPts val="300"/>
              </a:spcAft>
              <a:buFont typeface="Calibri" pitchFamily="34" charset="0"/>
              <a:buChar char="–"/>
            </a:pPr>
            <a:r>
              <a:rPr lang="en-US" sz="1500">
                <a:latin typeface="Bookman Old Style" pitchFamily="18" charset="0"/>
              </a:rPr>
              <a:t>It can be used for thermal insulation of buildings, refrigerating rooms and high temperature insulations.</a:t>
            </a:r>
            <a:endParaRPr lang="en-US">
              <a:latin typeface="Bookman Old Style" pitchFamily="18" charset="0"/>
            </a:endParaRPr>
          </a:p>
        </p:txBody>
      </p:sp>
      <p:pic>
        <p:nvPicPr>
          <p:cNvPr id="5" name="Picture 2" descr="Perlite vs Pumice - Similarities and Difference Discussed - Agri Thai"/>
          <p:cNvPicPr>
            <a:picLocks noChangeAspect="1" noChangeArrowheads="1"/>
          </p:cNvPicPr>
          <p:nvPr/>
        </p:nvPicPr>
        <p:blipFill>
          <a:blip r:embed="rId2"/>
          <a:srcRect l="3846" r="3846"/>
          <a:stretch>
            <a:fillRect/>
          </a:stretch>
        </p:blipFill>
        <p:spPr bwMode="auto">
          <a:xfrm>
            <a:off x="4881565" y="2357436"/>
            <a:ext cx="3690963" cy="2214578"/>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14296"/>
            <a:ext cx="8501122" cy="2428892"/>
          </a:xfrm>
        </p:spPr>
        <p:txBody>
          <a:bodyPr>
            <a:noAutofit/>
          </a:bodyPr>
          <a:lstStyle/>
          <a:p>
            <a:pPr marL="265113" indent="-265113">
              <a:lnSpc>
                <a:spcPts val="2200"/>
              </a:lnSpc>
              <a:spcBef>
                <a:spcPts val="0"/>
              </a:spcBef>
              <a:spcAft>
                <a:spcPts val="300"/>
              </a:spcAft>
              <a:buFont typeface="Wingdings" pitchFamily="2" charset="2"/>
              <a:buChar char="q"/>
            </a:pPr>
            <a:r>
              <a:rPr lang="en-US" sz="1500"/>
              <a:t>Vermiculite products: </a:t>
            </a:r>
          </a:p>
          <a:p>
            <a:pPr marL="361950" lvl="1" indent="-185738">
              <a:lnSpc>
                <a:spcPts val="2200"/>
              </a:lnSpc>
              <a:spcBef>
                <a:spcPts val="0"/>
              </a:spcBef>
              <a:buFont typeface="Calibri" pitchFamily="34" charset="0"/>
              <a:buChar char="‒"/>
            </a:pPr>
            <a:r>
              <a:rPr lang="en-US" sz="1500"/>
              <a:t>Vermiculite is formed through the disintegration of mica, which liberates </a:t>
            </a:r>
          </a:p>
          <a:p>
            <a:pPr marL="361950" lvl="1" indent="-185738">
              <a:lnSpc>
                <a:spcPts val="2200"/>
              </a:lnSpc>
              <a:spcBef>
                <a:spcPts val="0"/>
              </a:spcBef>
              <a:spcAft>
                <a:spcPts val="500"/>
              </a:spcAft>
              <a:buNone/>
            </a:pPr>
            <a:r>
              <a:rPr lang="en-US" sz="1500"/>
              <a:t>	lime and takes up water. </a:t>
            </a:r>
          </a:p>
          <a:p>
            <a:pPr marL="361950" lvl="1" indent="-185738">
              <a:lnSpc>
                <a:spcPts val="2200"/>
              </a:lnSpc>
              <a:spcBef>
                <a:spcPts val="0"/>
              </a:spcBef>
              <a:spcAft>
                <a:spcPts val="500"/>
              </a:spcAft>
              <a:buFont typeface="Calibri" pitchFamily="34" charset="0"/>
              <a:buChar char="‒"/>
            </a:pPr>
            <a:r>
              <a:rPr lang="en-US" sz="1500"/>
              <a:t>When vermiculite is heated to 800°C to 1100°C, it swells to become a light porous mass which can be used as an independent loose insulation or as an aggregate in a lightweight concrete in the proportion of 6 : 1 (vermiculite to cement). </a:t>
            </a:r>
          </a:p>
          <a:p>
            <a:pPr marL="361950" lvl="1" indent="-185738">
              <a:lnSpc>
                <a:spcPts val="2200"/>
              </a:lnSpc>
              <a:spcBef>
                <a:spcPts val="0"/>
              </a:spcBef>
              <a:spcAft>
                <a:spcPts val="500"/>
              </a:spcAft>
              <a:buFont typeface="Calibri" pitchFamily="34" charset="0"/>
              <a:buChar char="‒"/>
            </a:pPr>
            <a:r>
              <a:rPr lang="en-US" sz="1500"/>
              <a:t>Prefabricated slabs can be made in varying thickness from 15 mm to 100 mm using this material. </a:t>
            </a:r>
          </a:p>
        </p:txBody>
      </p:sp>
      <p:sp>
        <p:nvSpPr>
          <p:cNvPr id="4" name="Rectangle 3"/>
          <p:cNvSpPr/>
          <p:nvPr/>
        </p:nvSpPr>
        <p:spPr>
          <a:xfrm>
            <a:off x="357158" y="2714626"/>
            <a:ext cx="5000660" cy="2195473"/>
          </a:xfrm>
          <a:prstGeom prst="rect">
            <a:avLst/>
          </a:prstGeom>
        </p:spPr>
        <p:txBody>
          <a:bodyPr wrap="square">
            <a:spAutoFit/>
          </a:bodyPr>
          <a:lstStyle/>
          <a:p>
            <a:pPr marL="176213" lvl="1" indent="-176213" algn="just">
              <a:lnSpc>
                <a:spcPts val="2200"/>
              </a:lnSpc>
              <a:spcAft>
                <a:spcPts val="500"/>
              </a:spcAft>
              <a:buFont typeface="Calibri" pitchFamily="34" charset="0"/>
              <a:buChar char="‒"/>
            </a:pPr>
            <a:r>
              <a:rPr lang="en-US" sz="1500">
                <a:latin typeface="Bookman Old Style" pitchFamily="18" charset="0"/>
              </a:rPr>
              <a:t>Vermiculite is useful for high temperature areas and equipment. </a:t>
            </a:r>
          </a:p>
          <a:p>
            <a:pPr marL="176213" lvl="1" indent="-176213" algn="just">
              <a:lnSpc>
                <a:spcPts val="2200"/>
              </a:lnSpc>
              <a:spcAft>
                <a:spcPts val="500"/>
              </a:spcAft>
              <a:buFont typeface="Calibri" pitchFamily="34" charset="0"/>
              <a:buChar char="‒"/>
            </a:pPr>
            <a:r>
              <a:rPr lang="en-US" sz="1500">
                <a:latin typeface="Bookman Old Style" pitchFamily="18" charset="0"/>
              </a:rPr>
              <a:t>It easily absorbs large amount of moisture, even more than untreated </a:t>
            </a:r>
            <a:r>
              <a:rPr lang="en-US" sz="1500" err="1">
                <a:latin typeface="Bookman Old Style" pitchFamily="18" charset="0"/>
              </a:rPr>
              <a:t>perlite</a:t>
            </a:r>
            <a:r>
              <a:rPr lang="en-US" sz="1500">
                <a:latin typeface="Bookman Old Style" pitchFamily="18" charset="0"/>
              </a:rPr>
              <a:t>. </a:t>
            </a:r>
          </a:p>
          <a:p>
            <a:pPr marL="176213" lvl="1" indent="-176213" algn="just">
              <a:lnSpc>
                <a:spcPts val="2200"/>
              </a:lnSpc>
              <a:spcAft>
                <a:spcPts val="500"/>
              </a:spcAft>
              <a:buFont typeface="Calibri" pitchFamily="34" charset="0"/>
              <a:buChar char="‒"/>
            </a:pPr>
            <a:r>
              <a:rPr lang="en-US" sz="1500">
                <a:latin typeface="Bookman Old Style" pitchFamily="18" charset="0"/>
              </a:rPr>
              <a:t>As normal wall insulation, it has a tendency to settle, hence needs to be compressed substantially after filling into the wall cavity.</a:t>
            </a:r>
            <a:endParaRPr lang="en-US">
              <a:latin typeface="Bookman Old Style" pitchFamily="18" charset="0"/>
            </a:endParaRPr>
          </a:p>
        </p:txBody>
      </p:sp>
      <p:pic>
        <p:nvPicPr>
          <p:cNvPr id="6" name="Picture 2" descr="Industrial Vermiculite - Light weight concrete Wholesale Trader from  Coimbatore"/>
          <p:cNvPicPr>
            <a:picLocks noChangeAspect="1" noChangeArrowheads="1"/>
          </p:cNvPicPr>
          <p:nvPr/>
        </p:nvPicPr>
        <p:blipFill>
          <a:blip r:embed="rId2"/>
          <a:srcRect t="13500" b="8499"/>
          <a:stretch>
            <a:fillRect/>
          </a:stretch>
        </p:blipFill>
        <p:spPr bwMode="auto">
          <a:xfrm>
            <a:off x="5429256" y="2468880"/>
            <a:ext cx="3000396" cy="2340325"/>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34"/>
            <a:ext cx="8715436" cy="3000396"/>
          </a:xfrm>
        </p:spPr>
        <p:txBody>
          <a:bodyPr>
            <a:normAutofit lnSpcReduction="10000"/>
          </a:bodyPr>
          <a:lstStyle/>
          <a:p>
            <a:pPr marL="265113" indent="-265113">
              <a:buFont typeface="Wingdings" pitchFamily="2" charset="2"/>
              <a:buChar char="q"/>
            </a:pPr>
            <a:r>
              <a:rPr lang="en-US" sz="1500"/>
              <a:t>Saw dust and wood shavings: </a:t>
            </a:r>
          </a:p>
          <a:p>
            <a:pPr marL="449263" lvl="1" indent="-184150"/>
            <a:r>
              <a:rPr lang="en-US" sz="1500"/>
              <a:t>They are wastes from timber industry or carpentry, and can be used for thermal insulation in walls or ceilings. </a:t>
            </a:r>
          </a:p>
          <a:p>
            <a:pPr marL="449263" lvl="1" indent="-184150"/>
            <a:r>
              <a:rPr lang="en-US" sz="1500"/>
              <a:t>Saw dust has hygroscopic property due to which it easily absorbs moisture, and then releases it in air and therefore is moisture regulating. </a:t>
            </a:r>
          </a:p>
          <a:p>
            <a:pPr marL="449263" lvl="1" indent="-184150"/>
            <a:r>
              <a:rPr lang="en-US" sz="1500"/>
              <a:t>Saw dust and wood shavings are chemically inert, non-toxic. </a:t>
            </a:r>
          </a:p>
          <a:p>
            <a:pPr marL="449263" lvl="1" indent="-184150"/>
            <a:r>
              <a:rPr lang="en-US" sz="1500"/>
              <a:t>However, they are not fire resistant, and the same can be improved by adding pulverized clay. </a:t>
            </a:r>
          </a:p>
        </p:txBody>
      </p:sp>
      <p:pic>
        <p:nvPicPr>
          <p:cNvPr id="4" name="Picture 2" descr="Wood shavings Stock Photo by ©Molodec_ 1654426"/>
          <p:cNvPicPr>
            <a:picLocks noChangeAspect="1" noChangeArrowheads="1"/>
          </p:cNvPicPr>
          <p:nvPr/>
        </p:nvPicPr>
        <p:blipFill>
          <a:blip r:embed="rId2" cstate="print"/>
          <a:srcRect/>
          <a:stretch>
            <a:fillRect/>
          </a:stretch>
        </p:blipFill>
        <p:spPr bwMode="auto">
          <a:xfrm>
            <a:off x="2571736" y="2928940"/>
            <a:ext cx="3000396" cy="1859483"/>
          </a:xfrm>
          <a:prstGeom prst="rect">
            <a:avLst/>
          </a:prstGeom>
          <a:noFill/>
        </p:spPr>
      </p:pic>
      <p:pic>
        <p:nvPicPr>
          <p:cNvPr id="6" name="Picture 4" descr="Sawdust - Wikipedia"/>
          <p:cNvPicPr>
            <a:picLocks noChangeAspect="1" noChangeArrowheads="1"/>
          </p:cNvPicPr>
          <p:nvPr/>
        </p:nvPicPr>
        <p:blipFill>
          <a:blip r:embed="rId3" cstate="print"/>
          <a:srcRect/>
          <a:stretch>
            <a:fillRect/>
          </a:stretch>
        </p:blipFill>
        <p:spPr bwMode="auto">
          <a:xfrm rot="16200000">
            <a:off x="6087736" y="2699088"/>
            <a:ext cx="1857389" cy="231709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6"/>
            <a:ext cx="7429552" cy="589363"/>
          </a:xfrm>
        </p:spPr>
        <p:txBody>
          <a:bodyPr>
            <a:normAutofit/>
          </a:bodyPr>
          <a:lstStyle/>
          <a:p>
            <a:r>
              <a:rPr lang="en-US" sz="2000" b="1">
                <a:solidFill>
                  <a:srgbClr val="C00000"/>
                </a:solidFill>
              </a:rPr>
              <a:t>IMPORTANT TERMINOLOGY </a:t>
            </a:r>
            <a:endParaRPr lang="en-US" sz="2000">
              <a:solidFill>
                <a:srgbClr val="C00000"/>
              </a:solidFill>
            </a:endParaRPr>
          </a:p>
        </p:txBody>
      </p:sp>
      <p:sp>
        <p:nvSpPr>
          <p:cNvPr id="3" name="Content Placeholder 2"/>
          <p:cNvSpPr>
            <a:spLocks noGrp="1"/>
          </p:cNvSpPr>
          <p:nvPr>
            <p:ph idx="1"/>
          </p:nvPr>
        </p:nvSpPr>
        <p:spPr>
          <a:xfrm>
            <a:off x="285720" y="714362"/>
            <a:ext cx="8572560" cy="4000527"/>
          </a:xfrm>
        </p:spPr>
        <p:txBody>
          <a:bodyPr>
            <a:noAutofit/>
          </a:bodyPr>
          <a:lstStyle/>
          <a:p>
            <a:pPr marL="177800" indent="-177800">
              <a:lnSpc>
                <a:spcPts val="2200"/>
              </a:lnSpc>
            </a:pPr>
            <a:r>
              <a:rPr lang="en-US" sz="1400" b="1"/>
              <a:t>Thermal Absorptivity: </a:t>
            </a:r>
            <a:r>
              <a:rPr lang="en-US" sz="1400"/>
              <a:t>A factor indicating the relative amount of radiation absorbed by a surface as compared to an absorbing black body under the same conditions. Its value is dependent upon the temperature of the source and of the receiving surface. </a:t>
            </a:r>
          </a:p>
          <a:p>
            <a:pPr marL="177800" indent="-177800">
              <a:lnSpc>
                <a:spcPts val="2200"/>
              </a:lnSpc>
            </a:pPr>
            <a:r>
              <a:rPr lang="en-US" sz="1400" b="1"/>
              <a:t>Thermal Capacity: </a:t>
            </a:r>
            <a:r>
              <a:rPr lang="en-US" sz="1400"/>
              <a:t>The amount of heat necessary to raise the temperature of a given mass by 1°C. Numerically, the thermal capacity per unit area of surface is the sum of the products of the mass per unit area of each individual material in the roof, wall or floor surface multiplied by its individual specific heat. </a:t>
            </a:r>
          </a:p>
          <a:p>
            <a:pPr marL="177800" indent="-177800">
              <a:lnSpc>
                <a:spcPts val="2200"/>
              </a:lnSpc>
            </a:pPr>
            <a:r>
              <a:rPr lang="en-US" sz="1400" b="1"/>
              <a:t>Thermal Conductance (R): </a:t>
            </a:r>
            <a:r>
              <a:rPr lang="en-US" sz="1400"/>
              <a:t>The thermal transmission of a single layer structure per unit area divided by temperature difference between the hot and cold faces. It is expressed in W/m</a:t>
            </a:r>
            <a:r>
              <a:rPr lang="en-US" sz="1400" baseline="30000"/>
              <a:t>2</a:t>
            </a:r>
            <a:r>
              <a:rPr lang="en-US" sz="1400"/>
              <a:t> K. </a:t>
            </a:r>
          </a:p>
          <a:p>
            <a:pPr marL="177800" indent="-177800">
              <a:lnSpc>
                <a:spcPts val="2200"/>
              </a:lnSpc>
            </a:pPr>
            <a:r>
              <a:rPr lang="en-US" sz="1400" b="1"/>
              <a:t>Thermal Comfort: </a:t>
            </a:r>
            <a:r>
              <a:rPr lang="en-US" sz="1400"/>
              <a:t>That condition of mind which expresses satisfaction with the thermal environment and is assessed by subjective evaluation.</a:t>
            </a:r>
          </a:p>
          <a:p>
            <a:pPr marL="177800" indent="-177800">
              <a:lnSpc>
                <a:spcPts val="2200"/>
              </a:lnSpc>
            </a:pPr>
            <a:r>
              <a:rPr lang="en-US" sz="1400" b="1"/>
              <a:t>Thermal Transmission or Rate of Heat Flow (q): </a:t>
            </a:r>
            <a:r>
              <a:rPr lang="en-US" sz="1400"/>
              <a:t>The quantity of heat flowing in unit time under the conditions prevailing at that time. Its unit is W.</a:t>
            </a:r>
          </a:p>
          <a:p>
            <a:pPr marL="177800" indent="-177800">
              <a:lnSpc>
                <a:spcPts val="2200"/>
              </a:lnSpc>
            </a:pPr>
            <a:endParaRPr lang="en-US" sz="1400"/>
          </a:p>
          <a:p>
            <a:pPr>
              <a:lnSpc>
                <a:spcPts val="2200"/>
              </a:lnSpc>
            </a:pPr>
            <a:endParaRPr lang="en-US" sz="1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285734"/>
            <a:ext cx="8715436" cy="4643470"/>
          </a:xfrm>
        </p:spPr>
        <p:txBody>
          <a:bodyPr>
            <a:noAutofit/>
          </a:bodyPr>
          <a:lstStyle/>
          <a:p>
            <a:pPr marL="271463" indent="-271463" algn="l">
              <a:lnSpc>
                <a:spcPts val="2200"/>
              </a:lnSpc>
              <a:buFont typeface="Wingdings" pitchFamily="2" charset="2"/>
              <a:buChar char="q"/>
            </a:pPr>
            <a:r>
              <a:rPr lang="en-US" sz="1500"/>
              <a:t>The building envelope may also be designed to integrate systems for renewable </a:t>
            </a:r>
          </a:p>
          <a:p>
            <a:pPr marL="271463" indent="-271463" algn="l">
              <a:lnSpc>
                <a:spcPts val="2200"/>
              </a:lnSpc>
              <a:spcBef>
                <a:spcPts val="0"/>
              </a:spcBef>
              <a:spcAft>
                <a:spcPts val="100"/>
              </a:spcAft>
              <a:buNone/>
            </a:pPr>
            <a:r>
              <a:rPr lang="en-US" sz="1500"/>
              <a:t>	energy and rainwater harvesting. </a:t>
            </a:r>
          </a:p>
          <a:p>
            <a:pPr marL="271463" indent="-271463">
              <a:lnSpc>
                <a:spcPts val="2200"/>
              </a:lnSpc>
              <a:spcAft>
                <a:spcPts val="100"/>
              </a:spcAft>
              <a:buFont typeface="Wingdings" pitchFamily="2" charset="2"/>
              <a:buChar char="q"/>
            </a:pPr>
            <a:r>
              <a:rPr lang="en-US" sz="1500"/>
              <a:t>In general, the design strategies drawn from long experience in the country in its various climatic zones may be taken into account. A well-design building envelope eliminates the entry of contaminated air and moisture. </a:t>
            </a:r>
          </a:p>
          <a:p>
            <a:pPr marL="271463" indent="-271463">
              <a:lnSpc>
                <a:spcPts val="2200"/>
              </a:lnSpc>
              <a:spcAft>
                <a:spcPts val="100"/>
              </a:spcAft>
              <a:buFont typeface="Wingdings" pitchFamily="2" charset="2"/>
              <a:buChar char="q"/>
            </a:pPr>
            <a:r>
              <a:rPr lang="en-US" sz="1500"/>
              <a:t>Building envelope components and their configuration largely determine </a:t>
            </a:r>
          </a:p>
          <a:p>
            <a:pPr marL="687425" lvl="1" indent="-177800">
              <a:lnSpc>
                <a:spcPts val="2200"/>
              </a:lnSpc>
              <a:spcAft>
                <a:spcPts val="100"/>
              </a:spcAft>
              <a:buFont typeface="Wingdings" pitchFamily="2" charset="2"/>
              <a:buChar char="§"/>
            </a:pPr>
            <a:r>
              <a:rPr lang="en-US" sz="1500"/>
              <a:t>The amount of heat gain or loss </a:t>
            </a:r>
          </a:p>
          <a:p>
            <a:pPr marL="687425" lvl="1" indent="-177800">
              <a:lnSpc>
                <a:spcPts val="2200"/>
              </a:lnSpc>
              <a:spcAft>
                <a:spcPts val="100"/>
              </a:spcAft>
              <a:buFont typeface="Wingdings" pitchFamily="2" charset="2"/>
              <a:buChar char="§"/>
            </a:pPr>
            <a:r>
              <a:rPr lang="en-US" sz="1500"/>
              <a:t>Wind that enters inside the building</a:t>
            </a:r>
          </a:p>
          <a:p>
            <a:pPr marL="687425" lvl="1" indent="-177800">
              <a:lnSpc>
                <a:spcPts val="2200"/>
              </a:lnSpc>
              <a:spcAft>
                <a:spcPts val="100"/>
              </a:spcAft>
              <a:buFont typeface="Wingdings" pitchFamily="2" charset="2"/>
              <a:buChar char="§"/>
            </a:pPr>
            <a:r>
              <a:rPr lang="en-US" sz="1500"/>
              <a:t>Extent of natural ventilation in the building</a:t>
            </a:r>
          </a:p>
          <a:p>
            <a:pPr marL="271463" indent="-271463">
              <a:lnSpc>
                <a:spcPts val="2200"/>
              </a:lnSpc>
              <a:spcAft>
                <a:spcPts val="100"/>
              </a:spcAft>
              <a:buFont typeface="Wingdings" pitchFamily="2" charset="2"/>
              <a:buChar char="q"/>
            </a:pPr>
            <a:r>
              <a:rPr lang="en-US" sz="1500"/>
              <a:t>Primary components of building envelope which affect the performance of a building are, </a:t>
            </a:r>
          </a:p>
          <a:p>
            <a:pPr marL="719138" lvl="2" indent="-209550">
              <a:lnSpc>
                <a:spcPts val="2200"/>
              </a:lnSpc>
              <a:spcAft>
                <a:spcPts val="100"/>
              </a:spcAft>
              <a:buFont typeface="+mj-lt"/>
              <a:buAutoNum type="alphaLcParenR"/>
            </a:pPr>
            <a:r>
              <a:rPr lang="en-US" sz="1500" b="1"/>
              <a:t>Fenestration </a:t>
            </a:r>
            <a:r>
              <a:rPr lang="en-US" sz="1500"/>
              <a:t>(Doors, Windows, Openings with or without glazing)</a:t>
            </a:r>
          </a:p>
          <a:p>
            <a:pPr marL="719138" lvl="2" indent="-209550">
              <a:lnSpc>
                <a:spcPts val="2200"/>
              </a:lnSpc>
              <a:spcAft>
                <a:spcPts val="100"/>
              </a:spcAft>
              <a:buFont typeface="+mj-lt"/>
              <a:buAutoNum type="alphaLcParenR"/>
            </a:pPr>
            <a:r>
              <a:rPr lang="en-US" sz="1500" b="1"/>
              <a:t>Walls</a:t>
            </a:r>
          </a:p>
          <a:p>
            <a:pPr marL="719138" lvl="2" indent="-209550">
              <a:lnSpc>
                <a:spcPts val="2200"/>
              </a:lnSpc>
              <a:spcAft>
                <a:spcPts val="100"/>
              </a:spcAft>
              <a:buFont typeface="+mj-lt"/>
              <a:buAutoNum type="alphaLcParenR"/>
            </a:pPr>
            <a:r>
              <a:rPr lang="en-US" sz="1500" b="1"/>
              <a:t>Roof </a:t>
            </a:r>
            <a:r>
              <a:rPr lang="en-US" sz="1500"/>
              <a:t>(Including skylights and clerestories)</a:t>
            </a:r>
          </a:p>
          <a:p>
            <a:pPr marL="719138" lvl="2" indent="-209550">
              <a:lnSpc>
                <a:spcPts val="2200"/>
              </a:lnSpc>
              <a:spcAft>
                <a:spcPts val="100"/>
              </a:spcAft>
              <a:buFont typeface="+mj-lt"/>
              <a:buAutoNum type="alphaLcParenR"/>
            </a:pPr>
            <a:r>
              <a:rPr lang="en-US" sz="1500" b="1"/>
              <a:t>Floor and surface finishes.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428611"/>
            <a:ext cx="8429684" cy="4143403"/>
          </a:xfrm>
        </p:spPr>
        <p:txBody>
          <a:bodyPr>
            <a:noAutofit/>
          </a:bodyPr>
          <a:lstStyle/>
          <a:p>
            <a:pPr marL="177800" indent="-177800">
              <a:lnSpc>
                <a:spcPts val="2200"/>
              </a:lnSpc>
            </a:pPr>
            <a:r>
              <a:rPr lang="en-US" sz="1400" b="1"/>
              <a:t>Thermal Conductivity (k) : </a:t>
            </a:r>
            <a:r>
              <a:rPr lang="en-US" sz="1400"/>
              <a:t>The quantity of heat in the steady state conditions </a:t>
            </a:r>
          </a:p>
          <a:p>
            <a:pPr marL="177800" indent="-177800">
              <a:lnSpc>
                <a:spcPts val="2200"/>
              </a:lnSpc>
              <a:spcBef>
                <a:spcPts val="0"/>
              </a:spcBef>
              <a:buNone/>
            </a:pPr>
            <a:r>
              <a:rPr lang="en-US" sz="1400"/>
              <a:t>	flowing in unit time through a unit area of a slab of uniform material thickness of infinite extent and of unit thickness, when unit difference of temperature is established between its faces. Its unit is W/</a:t>
            </a:r>
            <a:r>
              <a:rPr lang="en-US" sz="1400" err="1"/>
              <a:t>mK.</a:t>
            </a:r>
            <a:r>
              <a:rPr lang="en-US" sz="1400"/>
              <a:t> </a:t>
            </a:r>
          </a:p>
          <a:p>
            <a:pPr marL="177800" indent="-177800">
              <a:lnSpc>
                <a:spcPts val="2200"/>
              </a:lnSpc>
              <a:spcAft>
                <a:spcPts val="300"/>
              </a:spcAft>
            </a:pPr>
            <a:r>
              <a:rPr lang="en-US" sz="1400" b="1"/>
              <a:t>Thermal Reflectivity: </a:t>
            </a:r>
            <a:r>
              <a:rPr lang="en-US" sz="1400"/>
              <a:t>The ratio of the reflected heat to that of the total heat incident on a surface at a certain mean temperature range. </a:t>
            </a:r>
          </a:p>
          <a:p>
            <a:pPr marL="177800" indent="-177800">
              <a:lnSpc>
                <a:spcPts val="2200"/>
              </a:lnSpc>
              <a:spcAft>
                <a:spcPts val="300"/>
              </a:spcAft>
            </a:pPr>
            <a:r>
              <a:rPr lang="en-US" sz="1400" b="1"/>
              <a:t>Thermal Resistance (R): </a:t>
            </a:r>
            <a:r>
              <a:rPr lang="en-US" sz="1400"/>
              <a:t>The reciprocal of thermal conductance. For a structure having plane parallel faces, thermal resistance is equal to thickness (L) of the structure divided by thermal conductivity (k). </a:t>
            </a:r>
          </a:p>
          <a:p>
            <a:pPr marL="177800" indent="-177800">
              <a:lnSpc>
                <a:spcPts val="2200"/>
              </a:lnSpc>
              <a:spcAft>
                <a:spcPts val="300"/>
              </a:spcAft>
            </a:pPr>
            <a:r>
              <a:rPr lang="en-US" sz="1400" b="1"/>
              <a:t>Thermal Resistivity (1/k):</a:t>
            </a:r>
            <a:r>
              <a:rPr lang="en-US" sz="1400"/>
              <a:t> The reciprocal of thermal conductivity. It is expressed in </a:t>
            </a:r>
            <a:r>
              <a:rPr lang="en-US" sz="1400" err="1"/>
              <a:t>mK</a:t>
            </a:r>
            <a:r>
              <a:rPr lang="en-US" sz="1400"/>
              <a:t>/W.</a:t>
            </a:r>
          </a:p>
          <a:p>
            <a:pPr marL="177800" indent="-177800">
              <a:lnSpc>
                <a:spcPts val="2200"/>
              </a:lnSpc>
              <a:spcAft>
                <a:spcPts val="300"/>
              </a:spcAft>
            </a:pPr>
            <a:r>
              <a:rPr lang="en-US" sz="1400" b="1"/>
              <a:t>Thermal Transmittance (U):</a:t>
            </a:r>
            <a:r>
              <a:rPr lang="en-US" sz="1400"/>
              <a:t> Thermal transmission through unit area of the given building unit divided by the temperature difference between the air or other fluid on either side of the building unit in steady state conditions. It is also called as U-value. Its unit is W/m</a:t>
            </a:r>
            <a:r>
              <a:rPr lang="en-US" sz="1400" baseline="30000"/>
              <a:t>2</a:t>
            </a:r>
            <a:r>
              <a:rPr lang="en-US" sz="1400"/>
              <a:t>K</a:t>
            </a:r>
          </a:p>
          <a:p>
            <a:pPr>
              <a:lnSpc>
                <a:spcPts val="2200"/>
              </a:lnSpc>
              <a:spcAft>
                <a:spcPts val="300"/>
              </a:spcAft>
            </a:pPr>
            <a:endParaRPr lang="en-US" sz="1400"/>
          </a:p>
          <a:p>
            <a:pPr>
              <a:lnSpc>
                <a:spcPts val="2200"/>
              </a:lnSpc>
              <a:spcAft>
                <a:spcPts val="300"/>
              </a:spcAft>
            </a:pPr>
            <a:endParaRPr lang="en-US"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357158" y="357172"/>
            <a:ext cx="8286808" cy="44357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defTabSz="914400" rtl="0" eaLnBrk="1" fontAlgn="base" latinLnBrk="0" hangingPunct="1">
              <a:lnSpc>
                <a:spcPts val="2000"/>
              </a:lnSpc>
              <a:spcBef>
                <a:spcPct val="0"/>
              </a:spcBef>
              <a:spcAft>
                <a:spcPts val="600"/>
              </a:spcAft>
              <a:buClrTx/>
              <a:buSzTx/>
              <a:buFontTx/>
              <a:buNone/>
              <a:tabLst/>
            </a:pPr>
            <a:r>
              <a:rPr kumimoji="0" lang="en-US" sz="1800" b="1" i="0" u="sng" strike="noStrike" cap="none" normalizeH="0" baseline="0">
                <a:ln>
                  <a:noFill/>
                </a:ln>
                <a:solidFill>
                  <a:srgbClr val="C00000"/>
                </a:solidFill>
                <a:effectLst/>
                <a:latin typeface="Bookman Old Style" pitchFamily="18" charset="0"/>
                <a:ea typeface="Calibri" pitchFamily="34" charset="0"/>
                <a:cs typeface="Times New Roman" pitchFamily="18" charset="0"/>
              </a:rPr>
              <a:t>a) WINDOWS AND DOORS</a:t>
            </a:r>
          </a:p>
          <a:p>
            <a:pPr marL="182563" marR="0" lvl="0" indent="-182563" algn="just" defTabSz="914400" rtl="0" eaLnBrk="0" fontAlgn="base" latinLnBrk="0" hangingPunct="0">
              <a:lnSpc>
                <a:spcPts val="2000"/>
              </a:lnSpc>
              <a:spcBef>
                <a:spcPct val="0"/>
              </a:spcBef>
              <a:spcAft>
                <a:spcPts val="600"/>
              </a:spcAft>
              <a:buClrTx/>
              <a:buSzTx/>
              <a:buFontTx/>
              <a:buChar char="•"/>
              <a:tabLst/>
            </a:pPr>
            <a:r>
              <a:rPr kumimoji="0" lang="en-US" sz="1500" b="0" i="0" u="none" strike="noStrike" cap="none" normalizeH="0" baseline="0">
                <a:ln>
                  <a:noFill/>
                </a:ln>
                <a:solidFill>
                  <a:schemeClr val="tx1"/>
                </a:solidFill>
                <a:effectLst/>
                <a:latin typeface="Bookman Old Style" pitchFamily="18" charset="0"/>
                <a:ea typeface="Calibri" pitchFamily="34" charset="0"/>
                <a:cs typeface="Times New Roman" pitchFamily="18" charset="0"/>
              </a:rPr>
              <a:t>Many design features and technologies make windows more energy efficient and improve the durability, aesthetics, and functionality.</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a:p>
            <a:pPr marL="182563" marR="0" lvl="0" indent="-182563" algn="just" defTabSz="914400" rtl="0" eaLnBrk="0" fontAlgn="base" latinLnBrk="0" hangingPunct="0">
              <a:lnSpc>
                <a:spcPts val="2000"/>
              </a:lnSpc>
              <a:spcBef>
                <a:spcPct val="0"/>
              </a:spcBef>
              <a:spcAft>
                <a:spcPts val="600"/>
              </a:spcAft>
              <a:buClrTx/>
              <a:buSzTx/>
              <a:buFontTx/>
              <a:buChar char="•"/>
              <a:tabLst/>
            </a:pPr>
            <a:r>
              <a:rPr kumimoji="0" lang="en-US" sz="1500" b="0" i="0" u="none" strike="noStrike" cap="none" normalizeH="0" baseline="0">
                <a:ln>
                  <a:noFill/>
                </a:ln>
                <a:solidFill>
                  <a:schemeClr val="tx1"/>
                </a:solidFill>
                <a:effectLst/>
                <a:latin typeface="Bookman Old Style" pitchFamily="18" charset="0"/>
                <a:ea typeface="Calibri" pitchFamily="34" charset="0"/>
                <a:cs typeface="Times New Roman" pitchFamily="18" charset="0"/>
              </a:rPr>
              <a:t>The factors which influence the overall energy-related properties of the window are</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a:p>
            <a:pPr marL="715963" marR="0" lvl="1" indent="-258763" algn="just" defTabSz="914400" rtl="0" eaLnBrk="0" fontAlgn="base" latinLnBrk="0" hangingPunct="0">
              <a:lnSpc>
                <a:spcPts val="2000"/>
              </a:lnSpc>
              <a:spcBef>
                <a:spcPct val="0"/>
              </a:spcBef>
              <a:spcAft>
                <a:spcPts val="1000"/>
              </a:spcAft>
              <a:buClrTx/>
              <a:buSzTx/>
              <a:buFont typeface="Wingdings" pitchFamily="2" charset="2"/>
              <a:buChar char="Ø"/>
              <a:tabLst/>
            </a:pPr>
            <a:r>
              <a:rPr kumimoji="0" lang="en-US" sz="1500" b="0" i="0" u="none" strike="noStrike" cap="none" normalizeH="0" baseline="0">
                <a:ln>
                  <a:noFill/>
                </a:ln>
                <a:solidFill>
                  <a:srgbClr val="292929"/>
                </a:solidFill>
                <a:effectLst/>
                <a:latin typeface="Bookman Old Style" pitchFamily="18" charset="0"/>
                <a:ea typeface="Calibri" pitchFamily="34" charset="0"/>
                <a:cs typeface="Times New Roman" pitchFamily="18" charset="0"/>
              </a:rPr>
              <a:t>Frame materials</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a:p>
            <a:pPr marL="715963" marR="0" lvl="1" indent="-258763" algn="just" defTabSz="914400" rtl="0" eaLnBrk="0" fontAlgn="base" latinLnBrk="0" hangingPunct="0">
              <a:lnSpc>
                <a:spcPts val="2000"/>
              </a:lnSpc>
              <a:spcBef>
                <a:spcPct val="0"/>
              </a:spcBef>
              <a:spcAft>
                <a:spcPts val="1000"/>
              </a:spcAft>
              <a:buClrTx/>
              <a:buSzTx/>
              <a:buFont typeface="Wingdings" pitchFamily="2" charset="2"/>
              <a:buChar char="Ø"/>
              <a:tabLst/>
            </a:pPr>
            <a:r>
              <a:rPr kumimoji="0" lang="en-US" sz="1500" b="0" i="0" u="none" strike="noStrike" cap="none" normalizeH="0" baseline="0">
                <a:ln>
                  <a:noFill/>
                </a:ln>
                <a:solidFill>
                  <a:srgbClr val="292929"/>
                </a:solidFill>
                <a:effectLst/>
                <a:latin typeface="Bookman Old Style" pitchFamily="18" charset="0"/>
                <a:ea typeface="Calibri" pitchFamily="34" charset="0"/>
                <a:cs typeface="Times New Roman" pitchFamily="18" charset="0"/>
              </a:rPr>
              <a:t>The glazing or glass features</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a:p>
            <a:pPr marL="715963" marR="0" lvl="1" indent="-258763" algn="just" defTabSz="914400" rtl="0" eaLnBrk="0" fontAlgn="base" latinLnBrk="0" hangingPunct="0">
              <a:lnSpc>
                <a:spcPts val="2000"/>
              </a:lnSpc>
              <a:spcBef>
                <a:spcPct val="0"/>
              </a:spcBef>
              <a:spcAft>
                <a:spcPts val="1000"/>
              </a:spcAft>
              <a:buClrTx/>
              <a:buSzTx/>
              <a:buFont typeface="Wingdings" pitchFamily="2" charset="2"/>
              <a:buChar char="Ø"/>
              <a:tabLst/>
            </a:pPr>
            <a:r>
              <a:rPr kumimoji="0" lang="en-US" sz="1500" b="0" i="0" u="none" strike="noStrike" cap="none" normalizeH="0" baseline="0">
                <a:ln>
                  <a:noFill/>
                </a:ln>
                <a:solidFill>
                  <a:srgbClr val="292929"/>
                </a:solidFill>
                <a:effectLst/>
                <a:latin typeface="Bookman Old Style" pitchFamily="18" charset="0"/>
                <a:ea typeface="Calibri" pitchFamily="34" charset="0"/>
                <a:cs typeface="Times New Roman" pitchFamily="18" charset="0"/>
              </a:rPr>
              <a:t>Gas fills and spacers </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a:p>
            <a:pPr marL="715963" marR="0" lvl="1" indent="-258763" algn="just" defTabSz="914400" rtl="0" eaLnBrk="0" fontAlgn="base" latinLnBrk="0" hangingPunct="0">
              <a:lnSpc>
                <a:spcPts val="2000"/>
              </a:lnSpc>
              <a:spcBef>
                <a:spcPct val="0"/>
              </a:spcBef>
              <a:spcAft>
                <a:spcPts val="600"/>
              </a:spcAft>
              <a:buClrTx/>
              <a:buSzTx/>
              <a:buFont typeface="Wingdings" pitchFamily="2" charset="2"/>
              <a:buChar char="Ø"/>
              <a:tabLst/>
            </a:pPr>
            <a:r>
              <a:rPr kumimoji="0" lang="en-US" sz="1500" b="0" i="0" u="none" strike="noStrike" cap="none" normalizeH="0" baseline="0">
                <a:ln>
                  <a:noFill/>
                </a:ln>
                <a:solidFill>
                  <a:srgbClr val="292929"/>
                </a:solidFill>
                <a:effectLst/>
                <a:latin typeface="Bookman Old Style" pitchFamily="18" charset="0"/>
                <a:ea typeface="Calibri" pitchFamily="34" charset="0"/>
                <a:cs typeface="Times New Roman" pitchFamily="18" charset="0"/>
              </a:rPr>
              <a:t>The type of operation</a:t>
            </a:r>
          </a:p>
          <a:p>
            <a:pPr algn="just">
              <a:lnSpc>
                <a:spcPts val="2000"/>
              </a:lnSpc>
            </a:pPr>
            <a:r>
              <a:rPr lang="en-US" sz="1500" b="1">
                <a:latin typeface="Bookman Old Style" pitchFamily="18" charset="0"/>
              </a:rPr>
              <a:t>Frames and Sash</a:t>
            </a:r>
            <a:endParaRPr lang="en-US" sz="1500">
              <a:latin typeface="Bookman Old Style" pitchFamily="18" charset="0"/>
            </a:endParaRPr>
          </a:p>
          <a:p>
            <a:pPr marL="182563" lvl="0" indent="-182563" algn="just">
              <a:lnSpc>
                <a:spcPts val="2000"/>
              </a:lnSpc>
              <a:spcAft>
                <a:spcPts val="600"/>
              </a:spcAft>
              <a:buFont typeface="Arial" pitchFamily="34" charset="0"/>
              <a:buChar char="•"/>
            </a:pPr>
            <a:r>
              <a:rPr lang="en-US" sz="1500">
                <a:latin typeface="Bookman Old Style" pitchFamily="18" charset="0"/>
              </a:rPr>
              <a:t>Improving the thermal resistance of the frame can contribute to a window's overall energy efficiency, particularly its heat loss rate or U-factor. </a:t>
            </a:r>
          </a:p>
          <a:p>
            <a:pPr marL="182563" lvl="0" indent="-182563" algn="just">
              <a:lnSpc>
                <a:spcPts val="2000"/>
              </a:lnSpc>
              <a:spcAft>
                <a:spcPts val="600"/>
              </a:spcAft>
              <a:buFont typeface="Arial" pitchFamily="34" charset="0"/>
              <a:buChar char="•"/>
            </a:pPr>
            <a:r>
              <a:rPr lang="en-US" sz="1500">
                <a:latin typeface="Bookman Old Style" pitchFamily="18" charset="0"/>
              </a:rPr>
              <a:t>There are advantages and disadvantages to all types of frame materials, but vinyl, wood, fiberglass, and some composite frame materials provide greater thermal resistance than metal.</a:t>
            </a:r>
            <a:endParaRPr kumimoji="0" lang="en-US" sz="1500" b="0" i="0" u="none" strike="noStrike" cap="none" normalizeH="0" baseline="0">
              <a:ln>
                <a:noFill/>
              </a:ln>
              <a:solidFill>
                <a:schemeClr val="tx1"/>
              </a:solidFill>
              <a:effectLst/>
              <a:latin typeface="Bookman Old Style"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285720" y="214296"/>
            <a:ext cx="5929354" cy="4673410"/>
          </a:xfrm>
          <a:prstGeom prst="rect">
            <a:avLst/>
          </a:prstGeom>
          <a:noFill/>
          <a:ln w="9525">
            <a:noFill/>
            <a:miter lim="800000"/>
            <a:headEnd/>
            <a:tailEnd/>
          </a:ln>
          <a:effec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ts val="500"/>
              </a:spcAft>
              <a:buClrTx/>
              <a:buSzTx/>
              <a:buFontTx/>
              <a:buNone/>
              <a:tabLst/>
            </a:pPr>
            <a:r>
              <a:rPr kumimoji="0" lang="en-IN" sz="16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rPr>
              <a:t>TYPES OF FRAMES:</a:t>
            </a:r>
            <a:endParaRPr kumimoji="0" lang="en-US" sz="16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endParaRPr>
          </a:p>
          <a:p>
            <a:pPr marL="0" marR="0" lvl="0" indent="0" algn="just" defTabSz="914400" rtl="0" eaLnBrk="1" fontAlgn="base" latinLnBrk="0" hangingPunct="1">
              <a:lnSpc>
                <a:spcPct val="100000"/>
              </a:lnSpc>
              <a:spcBef>
                <a:spcPct val="0"/>
              </a:spcBef>
              <a:buClrTx/>
              <a:buSzTx/>
              <a:buFontTx/>
              <a:buNone/>
              <a:tabLst/>
            </a:pPr>
            <a:r>
              <a:rPr kumimoji="0" lang="en-US" sz="14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rPr>
              <a:t>1. Aluminum or Metal Frames:</a:t>
            </a:r>
            <a:endParaRPr kumimoji="0" lang="en-US" sz="1400" b="1" i="0" u="none" strike="noStrike" cap="none" normalizeH="0" baseline="0">
              <a:ln>
                <a:noFill/>
              </a:ln>
              <a:solidFill>
                <a:srgbClr val="4F81BD"/>
              </a:solidFill>
              <a:effectLst/>
              <a:latin typeface="Bookman Old Style" pitchFamily="18" charset="0"/>
              <a:ea typeface="Times New Roman" pitchFamily="18" charset="0"/>
              <a:cs typeface="Times New Roman" pitchFamily="18" charset="0"/>
            </a:endParaRPr>
          </a:p>
          <a:p>
            <a:pPr marL="182563" marR="0" lvl="0" indent="-182563" algn="just" defTabSz="914400" rtl="0" eaLnBrk="0" fontAlgn="base" latinLnBrk="0" hangingPunct="0">
              <a:lnSpc>
                <a:spcPts val="2200"/>
              </a:lnSpc>
              <a:spcBef>
                <a:spcPct val="0"/>
              </a:spcBef>
              <a:spcAft>
                <a:spcPts val="800"/>
              </a:spcAft>
              <a:buClrTx/>
              <a:buSzTx/>
              <a:buFont typeface="Arial" pitchFamily="34" charset="0"/>
              <a:buChar char="•"/>
              <a:tabLst/>
            </a:pPr>
            <a:r>
              <a:rPr kumimoji="0" lang="en-US" sz="14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Very strong, light, and almost maintenance free, metal or aluminum window frames conduct heat very rapidly, which makes metal a very poor insulating material.</a:t>
            </a:r>
            <a:endParaRPr kumimoji="0" lang="en-US" sz="1400" b="0" i="0" u="none" strike="noStrike" cap="none" normalizeH="0" baseline="0">
              <a:ln>
                <a:noFill/>
              </a:ln>
              <a:solidFill>
                <a:schemeClr val="tx1"/>
              </a:solidFill>
              <a:effectLst/>
              <a:latin typeface="Bookman Old Style" pitchFamily="18" charset="0"/>
              <a:ea typeface="Times New Roman" pitchFamily="18" charset="0"/>
              <a:cs typeface="Arial" pitchFamily="34" charset="0"/>
            </a:endParaRPr>
          </a:p>
          <a:p>
            <a:pPr marL="182563" marR="0" lvl="0" indent="-182563" algn="just" defTabSz="914400" rtl="0" eaLnBrk="0" fontAlgn="base" latinLnBrk="0" hangingPunct="0">
              <a:lnSpc>
                <a:spcPts val="2200"/>
              </a:lnSpc>
              <a:spcBef>
                <a:spcPct val="0"/>
              </a:spcBef>
              <a:spcAft>
                <a:spcPts val="1000"/>
              </a:spcAft>
              <a:buClrTx/>
              <a:buSzTx/>
              <a:buFont typeface="Arial" pitchFamily="34" charset="0"/>
              <a:buChar char="•"/>
              <a:tabLst/>
            </a:pPr>
            <a:r>
              <a:rPr kumimoji="0" lang="en-US" sz="14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To reduce heat flow, metal frames should have a thermal break -- an insulating plastic strip placed between the inside and outside of the frame and sash.</a:t>
            </a:r>
          </a:p>
          <a:p>
            <a:pPr algn="just"/>
            <a:r>
              <a:rPr lang="en-US" sz="1400" b="1">
                <a:latin typeface="Bookman Old Style" pitchFamily="18" charset="0"/>
              </a:rPr>
              <a:t>2. Composite Frames</a:t>
            </a:r>
          </a:p>
          <a:p>
            <a:pPr marL="182563" indent="-182563" algn="just">
              <a:lnSpc>
                <a:spcPts val="2200"/>
              </a:lnSpc>
              <a:spcAft>
                <a:spcPts val="600"/>
              </a:spcAft>
              <a:buFont typeface="Arial" pitchFamily="34" charset="0"/>
              <a:buChar char="•"/>
            </a:pPr>
            <a:r>
              <a:rPr lang="en-US" sz="1400">
                <a:latin typeface="Bookman Old Style" pitchFamily="18" charset="0"/>
              </a:rPr>
              <a:t>Composite window frames consist of composite wood products, such as particleboard and laminated strand lumber, and some are mixed with polymer plastics. </a:t>
            </a:r>
          </a:p>
          <a:p>
            <a:pPr marL="182563" indent="-182563" algn="just">
              <a:lnSpc>
                <a:spcPts val="2200"/>
              </a:lnSpc>
              <a:spcAft>
                <a:spcPts val="600"/>
              </a:spcAft>
              <a:buFont typeface="Arial" pitchFamily="34" charset="0"/>
              <a:buChar char="•"/>
            </a:pPr>
            <a:r>
              <a:rPr lang="en-US" sz="1400">
                <a:latin typeface="Bookman Old Style" pitchFamily="18" charset="0"/>
              </a:rPr>
              <a:t>These composites are very stable, they have the same or better structural and thermal properties as conventional wood, and they have better moisture and decay resistance.</a:t>
            </a:r>
            <a:endParaRPr kumimoji="0" lang="en-US" sz="1500" b="0" i="0" u="none" strike="noStrike" cap="none" normalizeH="0" baseline="0">
              <a:ln>
                <a:noFill/>
              </a:ln>
              <a:solidFill>
                <a:srgbClr val="292929"/>
              </a:solidFill>
              <a:effectLst/>
              <a:latin typeface="Bookman Old Style" pitchFamily="18" charset="0"/>
              <a:ea typeface="Times New Roman" pitchFamily="18" charset="0"/>
              <a:cs typeface="Arial" pitchFamily="34" charset="0"/>
            </a:endParaRPr>
          </a:p>
        </p:txBody>
      </p:sp>
      <p:pic>
        <p:nvPicPr>
          <p:cNvPr id="3" name="Picture 2" descr="How do you know if aluminium windows are of good quality?"/>
          <p:cNvPicPr/>
          <p:nvPr/>
        </p:nvPicPr>
        <p:blipFill>
          <a:blip r:embed="rId2" cstate="print"/>
          <a:srcRect/>
          <a:stretch>
            <a:fillRect/>
          </a:stretch>
        </p:blipFill>
        <p:spPr bwMode="auto">
          <a:xfrm>
            <a:off x="6357950" y="857238"/>
            <a:ext cx="2500330" cy="1720850"/>
          </a:xfrm>
          <a:prstGeom prst="rect">
            <a:avLst/>
          </a:prstGeom>
          <a:noFill/>
          <a:ln w="9525">
            <a:noFill/>
            <a:miter lim="800000"/>
            <a:headEnd/>
            <a:tailEnd/>
          </a:ln>
        </p:spPr>
      </p:pic>
      <p:pic>
        <p:nvPicPr>
          <p:cNvPr id="5" name="Picture 4" descr="Particle board - Wikipedia"/>
          <p:cNvPicPr/>
          <p:nvPr/>
        </p:nvPicPr>
        <p:blipFill>
          <a:blip r:embed="rId3" cstate="print"/>
          <a:srcRect/>
          <a:stretch>
            <a:fillRect/>
          </a:stretch>
        </p:blipFill>
        <p:spPr bwMode="auto">
          <a:xfrm>
            <a:off x="6357950" y="3000378"/>
            <a:ext cx="2500330" cy="1714512"/>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ChangeArrowheads="1"/>
          </p:cNvSpPr>
          <p:nvPr/>
        </p:nvSpPr>
        <p:spPr bwMode="auto">
          <a:xfrm>
            <a:off x="357158" y="565453"/>
            <a:ext cx="6000792" cy="4077999"/>
          </a:xfrm>
          <a:prstGeom prst="rect">
            <a:avLst/>
          </a:prstGeom>
          <a:noFill/>
          <a:ln w="9525">
            <a:noFill/>
            <a:miter lim="800000"/>
            <a:headEnd/>
            <a:tailEnd/>
          </a:ln>
          <a:effec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ts val="2200"/>
              </a:lnSpc>
              <a:spcBef>
                <a:spcPct val="0"/>
              </a:spcBef>
              <a:spcAft>
                <a:spcPts val="300"/>
              </a:spcAft>
              <a:buClrTx/>
              <a:buSzTx/>
              <a:buFontTx/>
              <a:buNone/>
              <a:tabLst/>
            </a:pPr>
            <a:r>
              <a:rPr kumimoji="0" lang="en-US" sz="1500" b="1" i="0" u="none" strike="noStrike" cap="none" normalizeH="0" baseline="0">
                <a:ln>
                  <a:noFill/>
                </a:ln>
                <a:solidFill>
                  <a:srgbClr val="292929"/>
                </a:solidFill>
                <a:effectLst/>
                <a:latin typeface="Bookman Old Style" pitchFamily="18" charset="0"/>
                <a:ea typeface="Times New Roman" pitchFamily="18" charset="0"/>
                <a:cs typeface="Times New Roman" pitchFamily="18" charset="0"/>
              </a:rPr>
              <a:t>3. Vinyl Frames</a:t>
            </a:r>
            <a:endParaRPr kumimoji="0" lang="en-US" sz="1500" b="1" i="0" u="none" strike="noStrike" cap="none" normalizeH="0" baseline="0">
              <a:ln>
                <a:noFill/>
              </a:ln>
              <a:solidFill>
                <a:srgbClr val="4F81BD"/>
              </a:solidFill>
              <a:effectLst/>
              <a:latin typeface="Bookman Old Style" pitchFamily="18" charset="0"/>
              <a:ea typeface="Times New Roman" pitchFamily="18" charset="0"/>
              <a:cs typeface="Times New Roman" pitchFamily="18" charset="0"/>
            </a:endParaRPr>
          </a:p>
          <a:p>
            <a:pPr marL="182563" marR="0" lvl="0" indent="-182563" algn="just" defTabSz="914400" rtl="0" eaLnBrk="0" fontAlgn="base" latinLnBrk="0" hangingPunct="0">
              <a:lnSpc>
                <a:spcPts val="2200"/>
              </a:lnSpc>
              <a:spcBef>
                <a:spcPct val="0"/>
              </a:spcBef>
              <a:spcAft>
                <a:spcPts val="600"/>
              </a:spcAft>
              <a:buClrTx/>
              <a:buSzTx/>
              <a:buFont typeface="Arial" pitchFamily="34" charset="0"/>
              <a:buChar char="•"/>
              <a:tabLst/>
            </a:pPr>
            <a:r>
              <a:rPr kumimoji="0" lang="en-US" sz="15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Vinyl window frames are made of polyvinyl chloride (PVC) with ultraviolet light (UV) stabilizers to keep sunlight from breaking down the material. </a:t>
            </a:r>
          </a:p>
          <a:p>
            <a:pPr marL="182563" marR="0" lvl="0" indent="-182563" algn="just" defTabSz="914400" rtl="0" eaLnBrk="0" fontAlgn="base" latinLnBrk="0" hangingPunct="0">
              <a:lnSpc>
                <a:spcPts val="2200"/>
              </a:lnSpc>
              <a:spcBef>
                <a:spcPct val="0"/>
              </a:spcBef>
              <a:spcAft>
                <a:spcPts val="1000"/>
              </a:spcAft>
              <a:buClrTx/>
              <a:buSzTx/>
              <a:buFont typeface="Arial" pitchFamily="34" charset="0"/>
              <a:buChar char="•"/>
              <a:tabLst/>
            </a:pPr>
            <a:r>
              <a:rPr kumimoji="0" lang="en-US" sz="1500" b="0" i="0" u="none" strike="noStrike" cap="none" normalizeH="0" baseline="0">
                <a:ln>
                  <a:noFill/>
                </a:ln>
                <a:solidFill>
                  <a:srgbClr val="292929"/>
                </a:solidFill>
                <a:effectLst/>
                <a:latin typeface="Bookman Old Style" pitchFamily="18" charset="0"/>
                <a:ea typeface="Times New Roman" pitchFamily="18" charset="0"/>
                <a:cs typeface="Arial" pitchFamily="34" charset="0"/>
              </a:rPr>
              <a:t>Vinyl window frames do not require painting and have good moisture resistance. The hollow cavities of vinyl frames can be filled with insulation, which makes them thermally superior to standard vinyl and wood frames.</a:t>
            </a:r>
          </a:p>
          <a:p>
            <a:pPr algn="just">
              <a:lnSpc>
                <a:spcPts val="2200"/>
              </a:lnSpc>
              <a:spcAft>
                <a:spcPts val="300"/>
              </a:spcAft>
            </a:pPr>
            <a:r>
              <a:rPr lang="en-US" sz="1500" b="1">
                <a:latin typeface="Bookman Old Style" pitchFamily="18" charset="0"/>
              </a:rPr>
              <a:t>4. Fiberglass Frames</a:t>
            </a:r>
          </a:p>
          <a:p>
            <a:pPr marL="176213" indent="-176213" algn="just">
              <a:lnSpc>
                <a:spcPts val="2200"/>
              </a:lnSpc>
              <a:spcAft>
                <a:spcPts val="300"/>
              </a:spcAft>
              <a:buFont typeface="Arial" pitchFamily="34" charset="0"/>
              <a:buChar char="•"/>
            </a:pPr>
            <a:r>
              <a:rPr lang="en-US" sz="1500">
                <a:latin typeface="Bookman Old Style" pitchFamily="18" charset="0"/>
              </a:rPr>
              <a:t>Fiberglass window frames are dimensionally stable and have air cavities that can be filled with insulation, giving them superior thermal performance compared to wood or </a:t>
            </a:r>
            <a:r>
              <a:rPr lang="en-US" sz="1500" err="1">
                <a:latin typeface="Bookman Old Style" pitchFamily="18" charset="0"/>
              </a:rPr>
              <a:t>uninsulated</a:t>
            </a:r>
            <a:r>
              <a:rPr lang="en-US" sz="1500">
                <a:latin typeface="Bookman Old Style" pitchFamily="18" charset="0"/>
              </a:rPr>
              <a:t> vinyl.</a:t>
            </a:r>
            <a:endParaRPr kumimoji="0" lang="en-US" sz="1500" b="0" i="0" u="none" strike="noStrike" cap="none" normalizeH="0" baseline="0">
              <a:ln>
                <a:noFill/>
              </a:ln>
              <a:solidFill>
                <a:schemeClr val="tx1"/>
              </a:solidFill>
              <a:effectLst/>
              <a:latin typeface="Bookman Old Style" pitchFamily="18" charset="0"/>
              <a:cs typeface="Arial" pitchFamily="34" charset="0"/>
            </a:endParaRPr>
          </a:p>
        </p:txBody>
      </p:sp>
      <p:pic>
        <p:nvPicPr>
          <p:cNvPr id="3" name="Picture 2" descr="The Main Issue With Hollow Vinyl Replacement Windows - Magic™ : Magic™"/>
          <p:cNvPicPr/>
          <p:nvPr/>
        </p:nvPicPr>
        <p:blipFill>
          <a:blip r:embed="rId2"/>
          <a:srcRect l="29513" r="15953"/>
          <a:stretch>
            <a:fillRect/>
          </a:stretch>
        </p:blipFill>
        <p:spPr bwMode="auto">
          <a:xfrm>
            <a:off x="5590078" y="967851"/>
            <a:ext cx="2254250" cy="2170268"/>
          </a:xfrm>
          <a:prstGeom prst="rect">
            <a:avLst/>
          </a:prstGeom>
          <a:noFill/>
          <a:ln w="9525">
            <a:noFill/>
            <a:miter lim="800000"/>
            <a:headEnd/>
            <a:tailEnd/>
          </a:ln>
        </p:spPr>
      </p:pic>
      <p:pic>
        <p:nvPicPr>
          <p:cNvPr id="4" name="Picture 3" descr="FRP Door Frames"/>
          <p:cNvPicPr/>
          <p:nvPr/>
        </p:nvPicPr>
        <p:blipFill>
          <a:blip r:embed="rId3"/>
          <a:srcRect b="23442"/>
          <a:stretch>
            <a:fillRect/>
          </a:stretch>
        </p:blipFill>
        <p:spPr bwMode="auto">
          <a:xfrm>
            <a:off x="6715154" y="3143254"/>
            <a:ext cx="2000250" cy="16383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42844" y="100037"/>
            <a:ext cx="5429288" cy="4829167"/>
          </a:xfrm>
          <a:prstGeom prst="rect">
            <a:avLst/>
          </a:prstGeom>
          <a:noFill/>
          <a:ln w="9525">
            <a:noFill/>
            <a:miter lim="800000"/>
            <a:headEnd/>
            <a:tailEnd/>
          </a:ln>
          <a:effectLst/>
        </p:spPr>
        <p:txBody>
          <a:bodyPr vert="horz" wrap="square" lIns="91440" tIns="126960" rIns="91440" bIns="0" numCol="1" anchor="ctr" anchorCtr="0" compatLnSpc="1">
            <a:prstTxWarp prst="textNoShape">
              <a:avLst/>
            </a:prstTxWarp>
            <a:spAutoFit/>
          </a:bodyPr>
          <a:lstStyle/>
          <a:p>
            <a:pPr marL="0" marR="0" lvl="0" indent="0" algn="just" defTabSz="914400" rtl="0" eaLnBrk="1" fontAlgn="base" latinLnBrk="0" hangingPunct="1">
              <a:lnSpc>
                <a:spcPts val="2000"/>
              </a:lnSpc>
              <a:spcBef>
                <a:spcPct val="0"/>
              </a:spcBef>
              <a:spcAft>
                <a:spcPts val="600"/>
              </a:spcAft>
              <a:buClrTx/>
              <a:buSzTx/>
              <a:buFontTx/>
              <a:buNone/>
              <a:tabLst/>
            </a:pPr>
            <a:r>
              <a:rPr kumimoji="0" lang="en-US" sz="1450" b="1" i="0" u="none" strike="noStrike" cap="none" normalizeH="0" baseline="0">
                <a:ln>
                  <a:noFill/>
                </a:ln>
                <a:effectLst/>
                <a:latin typeface="Bookman Old Style" pitchFamily="18" charset="0"/>
                <a:ea typeface="Times New Roman" pitchFamily="18" charset="0"/>
                <a:cs typeface="Times New Roman" pitchFamily="18" charset="0"/>
              </a:rPr>
              <a:t>2. Low-Emissivity Coatings:</a:t>
            </a:r>
          </a:p>
          <a:p>
            <a:pPr marL="182563" marR="0" lvl="0" indent="-182563" algn="just" defTabSz="914400" rtl="0" eaLnBrk="0" fontAlgn="base" latinLnBrk="0" hangingPunct="0">
              <a:lnSpc>
                <a:spcPts val="2000"/>
              </a:lnSpc>
              <a:spcBef>
                <a:spcPct val="0"/>
              </a:spcBef>
              <a:spcAft>
                <a:spcPts val="600"/>
              </a:spcAft>
              <a:buClrTx/>
              <a:buSzTx/>
              <a:buFont typeface="Arial" pitchFamily="34" charset="0"/>
              <a:buChar char="•"/>
              <a:tabLst/>
            </a:pPr>
            <a:r>
              <a:rPr kumimoji="0" lang="en-US" sz="1450" b="0" i="0" u="none" strike="noStrike" cap="none" normalizeH="0" baseline="0">
                <a:ln>
                  <a:noFill/>
                </a:ln>
                <a:effectLst/>
                <a:latin typeface="Bookman Old Style" pitchFamily="18" charset="0"/>
                <a:ea typeface="Times New Roman" pitchFamily="18" charset="0"/>
                <a:cs typeface="Arial" pitchFamily="34" charset="0"/>
              </a:rPr>
              <a:t>Low-E Coatings on glass control heat transfer within the insulated glazing. Windows with low-e coatings cost 10% to 15% more than regular windows, but they reduce energy loss by as much as 30% to 50%.</a:t>
            </a:r>
          </a:p>
          <a:p>
            <a:pPr marL="182563" marR="0" lvl="0" indent="-182563" algn="just" defTabSz="914400" rtl="0" eaLnBrk="0" fontAlgn="base" latinLnBrk="0" hangingPunct="0">
              <a:lnSpc>
                <a:spcPts val="2000"/>
              </a:lnSpc>
              <a:spcBef>
                <a:spcPct val="0"/>
              </a:spcBef>
              <a:spcAft>
                <a:spcPts val="600"/>
              </a:spcAft>
              <a:buClrTx/>
              <a:buSzTx/>
              <a:buFont typeface="Arial" pitchFamily="34" charset="0"/>
              <a:buChar char="•"/>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A low-e coating is a microscopically thin, virtually invisible, metal or metallic oxide layer deposited directly on the surface of one or more of the panes of glass. </a:t>
            </a:r>
          </a:p>
          <a:p>
            <a:pPr marL="182563" marR="0" lvl="0" indent="-182563" algn="just" defTabSz="914400" rtl="0" eaLnBrk="0" fontAlgn="base" latinLnBrk="0" hangingPunct="0">
              <a:lnSpc>
                <a:spcPts val="2000"/>
              </a:lnSpc>
              <a:spcBef>
                <a:spcPct val="0"/>
              </a:spcBef>
              <a:spcAft>
                <a:spcPts val="600"/>
              </a:spcAft>
              <a:buClrTx/>
              <a:buSzTx/>
              <a:buFont typeface="Arial" pitchFamily="34" charset="0"/>
              <a:buChar char="•"/>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The low-e coating lowers the U-factor of the window, and can manage the daylight transmittance as well as the solar heat gain through the glazing system.  </a:t>
            </a:r>
          </a:p>
          <a:p>
            <a:pPr marL="182563" marR="0" lvl="0" indent="-182563" algn="just" defTabSz="914400" rtl="0" eaLnBrk="0" fontAlgn="base" latinLnBrk="0" hangingPunct="0">
              <a:lnSpc>
                <a:spcPts val="2000"/>
              </a:lnSpc>
              <a:spcBef>
                <a:spcPct val="0"/>
              </a:spcBef>
              <a:spcAft>
                <a:spcPts val="300"/>
              </a:spcAft>
              <a:buClrTx/>
              <a:buSzTx/>
              <a:buFont typeface="Arial" pitchFamily="34" charset="0"/>
              <a:buChar char="•"/>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Different types of low-e coatings have been designed </a:t>
            </a:r>
          </a:p>
          <a:p>
            <a:pPr marL="715963" marR="0" lvl="0" indent="-271463" algn="just" defTabSz="914400" rtl="0" eaLnBrk="0" fontAlgn="base" latinLnBrk="0" hangingPunct="0">
              <a:lnSpc>
                <a:spcPts val="2000"/>
              </a:lnSpc>
              <a:spcBef>
                <a:spcPct val="0"/>
              </a:spcBef>
              <a:spcAft>
                <a:spcPts val="600"/>
              </a:spcAft>
              <a:buClrTx/>
              <a:buSzTx/>
              <a:buFont typeface="Wingdings" pitchFamily="2" charset="2"/>
              <a:buChar char="Ø"/>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High solar gain, </a:t>
            </a:r>
          </a:p>
          <a:p>
            <a:pPr marL="715963" marR="0" lvl="0" indent="-271463" algn="just" defTabSz="914400" rtl="0" eaLnBrk="0" fontAlgn="base" latinLnBrk="0" hangingPunct="0">
              <a:lnSpc>
                <a:spcPts val="2000"/>
              </a:lnSpc>
              <a:spcBef>
                <a:spcPct val="0"/>
              </a:spcBef>
              <a:spcAft>
                <a:spcPts val="600"/>
              </a:spcAft>
              <a:buClrTx/>
              <a:buSzTx/>
              <a:buFont typeface="Wingdings" pitchFamily="2" charset="2"/>
              <a:buChar char="Ø"/>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Moderate solar gain, or </a:t>
            </a:r>
          </a:p>
          <a:p>
            <a:pPr marL="715963" marR="0" lvl="0" indent="-271463" algn="just" defTabSz="914400" rtl="0" eaLnBrk="0" fontAlgn="base" latinLnBrk="0" hangingPunct="0">
              <a:lnSpc>
                <a:spcPts val="2000"/>
              </a:lnSpc>
              <a:spcBef>
                <a:spcPct val="0"/>
              </a:spcBef>
              <a:spcAft>
                <a:spcPts val="600"/>
              </a:spcAft>
              <a:buClrTx/>
              <a:buSzTx/>
              <a:buFont typeface="Wingdings" pitchFamily="2" charset="2"/>
              <a:buChar char="Ø"/>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Low solar gain, and </a:t>
            </a:r>
          </a:p>
          <a:p>
            <a:pPr marL="715963" marR="0" lvl="0" indent="-271463" algn="just" defTabSz="914400" rtl="0" eaLnBrk="0" fontAlgn="base" latinLnBrk="0" hangingPunct="0">
              <a:lnSpc>
                <a:spcPts val="2000"/>
              </a:lnSpc>
              <a:spcBef>
                <a:spcPct val="0"/>
              </a:spcBef>
              <a:spcAft>
                <a:spcPts val="600"/>
              </a:spcAft>
              <a:buClrTx/>
              <a:buSzTx/>
              <a:buFont typeface="Wingdings" pitchFamily="2" charset="2"/>
              <a:buChar char="Ø"/>
              <a:tabLst/>
            </a:pPr>
            <a:r>
              <a:rPr kumimoji="0" lang="en-US" sz="1450" b="0" i="0" u="none" strike="noStrike" cap="none" normalizeH="0" baseline="0">
                <a:ln>
                  <a:noFill/>
                </a:ln>
                <a:effectLst/>
                <a:latin typeface="Bookman Old Style" pitchFamily="18" charset="0"/>
                <a:ea typeface="Times New Roman" pitchFamily="18" charset="0"/>
                <a:cs typeface="Times New Roman" pitchFamily="18" charset="0"/>
              </a:rPr>
              <a:t>Tuned visible daylight transmission.  </a:t>
            </a:r>
            <a:endParaRPr kumimoji="0" lang="en-US" sz="1450" b="0" i="0" u="none" strike="noStrike" cap="none" normalizeH="0" baseline="0">
              <a:ln>
                <a:noFill/>
              </a:ln>
              <a:effectLst/>
              <a:latin typeface="Bookman Old Style" pitchFamily="18" charset="0"/>
              <a:cs typeface="Arial" pitchFamily="34" charset="0"/>
            </a:endParaRPr>
          </a:p>
        </p:txBody>
      </p:sp>
      <p:pic>
        <p:nvPicPr>
          <p:cNvPr id="1027" name="Picture 3" descr="What is Low-E Glass? - Henry's Glazcon"/>
          <p:cNvPicPr>
            <a:picLocks noChangeAspect="1" noChangeArrowheads="1"/>
          </p:cNvPicPr>
          <p:nvPr/>
        </p:nvPicPr>
        <p:blipFill>
          <a:blip r:embed="rId2"/>
          <a:srcRect/>
          <a:stretch>
            <a:fillRect/>
          </a:stretch>
        </p:blipFill>
        <p:spPr bwMode="auto">
          <a:xfrm>
            <a:off x="5685626" y="2571750"/>
            <a:ext cx="3226232" cy="2286016"/>
          </a:xfrm>
          <a:prstGeom prst="rect">
            <a:avLst/>
          </a:prstGeom>
          <a:noFill/>
          <a:ln>
            <a:solidFill>
              <a:schemeClr val="tx1"/>
            </a:solidFill>
          </a:ln>
        </p:spPr>
      </p:pic>
      <p:pic>
        <p:nvPicPr>
          <p:cNvPr id="55298" name="Picture 2" descr="Importance of Low-e Glass? - Oknalux"/>
          <p:cNvPicPr>
            <a:picLocks noChangeAspect="1" noChangeArrowheads="1"/>
          </p:cNvPicPr>
          <p:nvPr/>
        </p:nvPicPr>
        <p:blipFill>
          <a:blip r:embed="rId3"/>
          <a:srcRect/>
          <a:stretch>
            <a:fillRect/>
          </a:stretch>
        </p:blipFill>
        <p:spPr bwMode="auto">
          <a:xfrm>
            <a:off x="5699479" y="428610"/>
            <a:ext cx="2515859" cy="1928826"/>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2</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 BUILDING FORM DEVELOPMENT PLAN </vt:lpstr>
      <vt:lpstr> BUILDING FORM, ORIENTATION AND SHADING </vt:lpstr>
      <vt:lpstr>PowerPoint Presentation</vt:lpstr>
      <vt:lpstr>ENVELOPE OPTIMIZATION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 WALLS </vt:lpstr>
      <vt:lpstr>Enhancement of Thermal Performance of Walls: </vt:lpstr>
      <vt:lpstr>PowerPoint Presentation</vt:lpstr>
      <vt:lpstr>PowerPoint Presentation</vt:lpstr>
      <vt:lpstr>PowerPoint Presentation</vt:lpstr>
      <vt:lpstr>PowerPoint Presentation</vt:lpstr>
      <vt:lpstr>PowerPoint Presentation</vt:lpstr>
      <vt:lpstr>PowerPoint Presentation</vt:lpstr>
      <vt:lpstr>Commonly used masonry blocks: A systematic arrangement of building blocks/units is called as Masonry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IMPORTANT TERMINOLOGY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Chandana Sukesh</dc:creator>
  <cp:revision>1</cp:revision>
  <dcterms:created xsi:type="dcterms:W3CDTF">2020-08-05T19:24:15Z</dcterms:created>
  <dcterms:modified xsi:type="dcterms:W3CDTF">2024-09-30T09:46:37Z</dcterms:modified>
</cp:coreProperties>
</file>